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6" r:id="rId1"/>
  </p:sldMasterIdLst>
  <p:notesMasterIdLst>
    <p:notesMasterId r:id="rId31"/>
  </p:notesMasterIdLst>
  <p:handoutMasterIdLst>
    <p:handoutMasterId r:id="rId32"/>
  </p:handoutMasterIdLst>
  <p:sldIdLst>
    <p:sldId id="503" r:id="rId2"/>
    <p:sldId id="505" r:id="rId3"/>
    <p:sldId id="558" r:id="rId4"/>
    <p:sldId id="557" r:id="rId5"/>
    <p:sldId id="561" r:id="rId6"/>
    <p:sldId id="564" r:id="rId7"/>
    <p:sldId id="565" r:id="rId8"/>
    <p:sldId id="563" r:id="rId9"/>
    <p:sldId id="566" r:id="rId10"/>
    <p:sldId id="567" r:id="rId11"/>
    <p:sldId id="598" r:id="rId12"/>
    <p:sldId id="570" r:id="rId13"/>
    <p:sldId id="568" r:id="rId14"/>
    <p:sldId id="597" r:id="rId15"/>
    <p:sldId id="577" r:id="rId16"/>
    <p:sldId id="578" r:id="rId17"/>
    <p:sldId id="579" r:id="rId18"/>
    <p:sldId id="580" r:id="rId19"/>
    <p:sldId id="581" r:id="rId20"/>
    <p:sldId id="603" r:id="rId21"/>
    <p:sldId id="601" r:id="rId22"/>
    <p:sldId id="585" r:id="rId23"/>
    <p:sldId id="602" r:id="rId24"/>
    <p:sldId id="600" r:id="rId25"/>
    <p:sldId id="592" r:id="rId26"/>
    <p:sldId id="594" r:id="rId27"/>
    <p:sldId id="596" r:id="rId28"/>
    <p:sldId id="587" r:id="rId29"/>
    <p:sldId id="513" r:id="rId30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 autoAdjust="0"/>
    <p:restoredTop sz="94667" autoAdjust="0"/>
  </p:normalViewPr>
  <p:slideViewPr>
    <p:cSldViewPr>
      <p:cViewPr>
        <p:scale>
          <a:sx n="100" d="100"/>
          <a:sy n="100" d="100"/>
        </p:scale>
        <p:origin x="-2528" y="-9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45C9F3FB-C76F-8A40-A321-468C9177064F}" type="datetime1">
              <a:rPr lang="en-US"/>
              <a:pPr>
                <a:defRPr/>
              </a:pPr>
              <a:t>04/03/13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EAD9C959-27FA-E84E-A59A-687904413D0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4213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A0B16DC-97DC-474E-987A-E23387C7000B}" type="datetime1">
              <a:rPr lang="en-US"/>
              <a:pPr>
                <a:defRPr/>
              </a:pPr>
              <a:t>04/03/13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9846629A-7E83-0947-8D8B-57360B8CB5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4698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72775B-DCBE-FF4A-9F98-0EA166085496}" type="slidenum">
              <a:rPr lang="en-CA" smtClean="0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1</a:t>
            </a:fld>
            <a:endParaRPr lang="en-CA" smtClean="0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9843EC1-790C-A840-9821-2ECFE8218C51}" type="slidenum">
              <a:rPr lang="en-CA" sz="1300">
                <a:latin typeface="Calibri" charset="0"/>
              </a:rPr>
              <a:pPr algn="r" eaLnBrk="1" hangingPunct="1"/>
              <a:t>20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7347" name="Slide Number Placeholder 3"/>
          <p:cNvSpPr txBox="1">
            <a:spLocks noGrp="1"/>
          </p:cNvSpPr>
          <p:nvPr/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FCBEA22-1356-3E44-BFC6-DFCADA28697D}" type="slidenum">
              <a:rPr lang="en-CA" sz="1300">
                <a:latin typeface="Calibri" charset="0"/>
              </a:rPr>
              <a:pPr algn="r" eaLnBrk="1" hangingPunct="1"/>
              <a:t>21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5A66BB4-43DB-EB4E-8142-90E1045A31B6}" type="datetime1">
              <a:rPr lang="fr-FR" sz="1300">
                <a:latin typeface="Calibri" charset="0"/>
              </a:rPr>
              <a:pPr eaLnBrk="1" hangingPunct="1"/>
              <a:t>04/03/13</a:t>
            </a:fld>
            <a:endParaRPr lang="fr-FR" sz="1300">
              <a:latin typeface="Calibri" charset="0"/>
            </a:endParaRPr>
          </a:p>
        </p:txBody>
      </p:sp>
      <p:sp>
        <p:nvSpPr>
          <p:cNvPr id="34820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8A94A18-4D36-944E-97B5-EF97055A2FC9}" type="slidenum">
              <a:rPr lang="fr-FR" sz="1300">
                <a:latin typeface="Calibri" charset="0"/>
              </a:rPr>
              <a:pPr eaLnBrk="1" hangingPunct="1"/>
              <a:t>23</a:t>
            </a:fld>
            <a:endParaRPr lang="fr-FR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0F2E98-3051-3440-9235-9FF0D856F40F}" type="datetime1">
              <a:rPr lang="fr-FR" sz="1300">
                <a:latin typeface="Calibri" charset="0"/>
              </a:rPr>
              <a:pPr eaLnBrk="1" hangingPunct="1"/>
              <a:t>04/03/13</a:t>
            </a:fld>
            <a:endParaRPr lang="fr-FR" sz="1300">
              <a:latin typeface="Calibri" charset="0"/>
            </a:endParaRPr>
          </a:p>
        </p:txBody>
      </p:sp>
      <p:sp>
        <p:nvSpPr>
          <p:cNvPr id="36868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0D475C1-14C9-3C44-801A-630AF7E94BB0}" type="slidenum">
              <a:rPr lang="fr-FR" sz="1300">
                <a:latin typeface="Calibri" charset="0"/>
              </a:rPr>
              <a:pPr eaLnBrk="1" hangingPunct="1"/>
              <a:t>24</a:t>
            </a:fld>
            <a:endParaRPr lang="fr-FR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3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A0C77E3-C904-1F46-A5EC-EDDA8F158021}" type="datetime1">
              <a:rPr lang="fr-FR" sz="1300">
                <a:latin typeface="Helvetica" charset="0"/>
              </a:rPr>
              <a:pPr eaLnBrk="1" hangingPunct="1"/>
              <a:t>04/03/13</a:t>
            </a:fld>
            <a:endParaRPr lang="fr-FR" sz="1300">
              <a:latin typeface="Helvetica" charset="0"/>
            </a:endParaRPr>
          </a:p>
        </p:txBody>
      </p:sp>
      <p:sp>
        <p:nvSpPr>
          <p:cNvPr id="40964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1180ED9-FDCC-C941-B872-B26505EC3A2A}" type="slidenum">
              <a:rPr lang="fr-FR" sz="1300">
                <a:latin typeface="Helvetica" charset="0"/>
              </a:rPr>
              <a:pPr eaLnBrk="1" hangingPunct="1"/>
              <a:t>25</a:t>
            </a:fld>
            <a:endParaRPr lang="fr-FR" sz="13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0F2E98-3051-3440-9235-9FF0D856F40F}" type="datetime1">
              <a:rPr lang="fr-FR" sz="1300">
                <a:latin typeface="Calibri" charset="0"/>
              </a:rPr>
              <a:pPr eaLnBrk="1" hangingPunct="1"/>
              <a:t>04/03/13</a:t>
            </a:fld>
            <a:endParaRPr lang="fr-FR" sz="1300">
              <a:latin typeface="Calibri" charset="0"/>
            </a:endParaRPr>
          </a:p>
        </p:txBody>
      </p:sp>
      <p:sp>
        <p:nvSpPr>
          <p:cNvPr id="36868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0D475C1-14C9-3C44-801A-630AF7E94BB0}" type="slidenum">
              <a:rPr lang="fr-FR" sz="1300">
                <a:latin typeface="Calibri" charset="0"/>
              </a:rPr>
              <a:pPr eaLnBrk="1" hangingPunct="1"/>
              <a:t>26</a:t>
            </a:fld>
            <a:endParaRPr lang="fr-FR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22BE6B-D7C8-474C-B854-E27C6F1BCFC7}" type="slidenum">
              <a:rPr lang="en-CA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29</a:t>
            </a:fld>
            <a:endParaRPr lang="en-CA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4340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FC5CC4-3C0F-BC40-9E3F-FA0863A8D9E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04/03/13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B338D5-EE85-274E-8F3C-5B8268A7D029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2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2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7B46718-9E4F-E646-9A74-E3C625A8B7B6}" type="datetime1">
              <a:rPr lang="en-GB">
                <a:latin typeface="Helvetica" pitchFamily="-107" charset="0"/>
                <a:ea typeface="ＭＳ Ｐゴシック" pitchFamily="-107" charset="-128"/>
                <a:cs typeface="ＭＳ Ｐゴシック" pitchFamily="-107" charset="-128"/>
              </a:rPr>
              <a:pPr/>
              <a:t>04/03/13</a:t>
            </a:fld>
            <a:endParaRPr lang="en-GB">
              <a:latin typeface="Helvetic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3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C44CE54-5BD7-B54B-B365-C1C0B7CD5949}" type="slidenum">
              <a:rPr lang="en-GB">
                <a:latin typeface="Helvetica" pitchFamily="-107" charset="0"/>
                <a:ea typeface="ＭＳ Ｐゴシック" pitchFamily="-107" charset="-128"/>
                <a:cs typeface="ＭＳ Ｐゴシック" pitchFamily="-107" charset="-128"/>
              </a:rPr>
              <a:pPr/>
              <a:t>3</a:t>
            </a:fld>
            <a:endParaRPr lang="en-GB">
              <a:latin typeface="Helvetic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5364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89D24DF-3315-4043-B7C0-0C856CAA338B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04/03/13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5365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D09801-3E0E-2F46-87AD-B85C21B4FC42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4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Espace réservé de la date 3"/>
          <p:cNvSpPr txBox="1">
            <a:spLocks noGrp="1"/>
          </p:cNvSpPr>
          <p:nvPr/>
        </p:nvSpPr>
        <p:spPr bwMode="auto">
          <a:xfrm>
            <a:off x="5440363" y="0"/>
            <a:ext cx="416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DEE9D80B-D667-6748-9229-C9F0C389343A}" type="datetime1">
              <a:rPr lang="fr-FR" sz="1200"/>
              <a:pPr algn="r" eaLnBrk="1" hangingPunct="1"/>
              <a:t>04/03/13</a:t>
            </a:fld>
            <a:endParaRPr lang="fr-FR" sz="1200"/>
          </a:p>
        </p:txBody>
      </p:sp>
      <p:sp>
        <p:nvSpPr>
          <p:cNvPr id="18437" name="Espace réservé du numéro de diapositive 4"/>
          <p:cNvSpPr txBox="1">
            <a:spLocks noGrp="1"/>
          </p:cNvSpPr>
          <p:nvPr/>
        </p:nvSpPr>
        <p:spPr bwMode="auto">
          <a:xfrm>
            <a:off x="5440363" y="6948488"/>
            <a:ext cx="41608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F05E42AD-B9A6-A34F-B070-749371436330}" type="slidenum">
              <a:rPr lang="fr-FR" sz="1200"/>
              <a:pPr algn="r" eaLnBrk="1" hangingPunct="1"/>
              <a:t>6</a:t>
            </a:fld>
            <a:endParaRPr lang="fr-F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4" name="Espace réservé de la date 3"/>
          <p:cNvSpPr txBox="1">
            <a:spLocks noGrp="1"/>
          </p:cNvSpPr>
          <p:nvPr/>
        </p:nvSpPr>
        <p:spPr bwMode="auto">
          <a:xfrm>
            <a:off x="5440363" y="0"/>
            <a:ext cx="416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D2CA3F0C-ACCD-3A44-ABBE-CE5831A901D0}" type="datetime1">
              <a:rPr lang="fr-FR" sz="1200"/>
              <a:pPr algn="r" eaLnBrk="1" hangingPunct="1"/>
              <a:t>04/03/13</a:t>
            </a:fld>
            <a:endParaRPr lang="fr-FR" sz="1200"/>
          </a:p>
        </p:txBody>
      </p:sp>
      <p:sp>
        <p:nvSpPr>
          <p:cNvPr id="20485" name="Espace réservé du numéro de diapositive 4"/>
          <p:cNvSpPr txBox="1">
            <a:spLocks noGrp="1"/>
          </p:cNvSpPr>
          <p:nvPr/>
        </p:nvSpPr>
        <p:spPr bwMode="auto">
          <a:xfrm>
            <a:off x="5440363" y="6948488"/>
            <a:ext cx="41608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982AB3F6-B2AD-D948-AE9C-E25AC34A37BE}" type="slidenum">
              <a:rPr lang="fr-FR" sz="1200"/>
              <a:pPr algn="r" eaLnBrk="1" hangingPunct="1"/>
              <a:t>7</a:t>
            </a:fld>
            <a:endParaRPr lang="fr-F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ja-JP" alt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BE9C30-630E-2E4C-AA81-651601C4BC50}" type="slidenum">
              <a:rPr lang="fr-FR" sz="1300">
                <a:latin typeface="Times New Roman" charset="0"/>
              </a:rPr>
              <a:pPr eaLnBrk="1" hangingPunct="1"/>
              <a:t>16</a:t>
            </a:fld>
            <a:endParaRPr lang="fr-FR" sz="1300">
              <a:latin typeface="Times New Roman" charset="0"/>
            </a:endParaRPr>
          </a:p>
        </p:txBody>
      </p:sp>
      <p:sp>
        <p:nvSpPr>
          <p:cNvPr id="36866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970213" y="546100"/>
            <a:ext cx="3662362" cy="2746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0438" y="3475038"/>
            <a:ext cx="7680325" cy="32940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73388" y="549275"/>
            <a:ext cx="3654425" cy="27416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ノー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959670" y="3474014"/>
            <a:ext cx="7681861" cy="32916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816" tIns="45408" rIns="90816" bIns="45408"/>
          <a:lstStyle/>
          <a:p>
            <a:pPr>
              <a:spcBef>
                <a:spcPct val="0"/>
              </a:spcBef>
            </a:pPr>
            <a:endParaRPr lang="ja-JP" alt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CRP Logo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6" name="Straight Connector 6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AA365CB-7699-4043-9DCA-00F914BBF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9E956-AEAF-1742-93BA-30F943E5B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40A6-AE4C-0749-ACEC-47F889C3BC3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6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8A7D-F048-7B42-A579-8E29D7735DA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1219200" y="64008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00" b="1">
                <a:latin typeface="Swis721 BT" pitchFamily="34" charset="0"/>
                <a:ea typeface="Arial" pitchFamily="-107" charset="0"/>
                <a:cs typeface="Arial" pitchFamily="-107" charset="0"/>
              </a:defRPr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r>
              <a:rPr lang="en-GB"/>
              <a:t>INTERNATIONAL COMMISSION ON RADIOLOGICAL PROTECTION    </a:t>
            </a:r>
          </a:p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076998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45C75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54F6285-2214-DF4F-8CAB-67549501AD6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1029" name="Picture 13" descr="ICRP Logo and Title.gif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5" r:id="rId4"/>
    <p:sldLayoutId id="2147484579" r:id="rId5"/>
    <p:sldLayoutId id="2147484580" r:id="rId6"/>
    <p:sldLayoutId id="2147484581" r:id="rId7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-107" charset="2"/>
        <a:buChar char=""/>
        <a:defRPr sz="26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-107" charset="2"/>
        <a:buChar char=""/>
        <a:defRPr sz="24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-107" charset="2"/>
        <a:buChar char=""/>
        <a:defRPr sz="21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g"/><Relationship Id="rId6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jpg"/><Relationship Id="rId7" Type="http://schemas.openxmlformats.org/officeDocument/2006/relationships/image" Target="../media/image30.jpg"/><Relationship Id="rId8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458200" cy="182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Science and Values in ICRP Publication 111: 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en-US" sz="2800" dirty="0" smtClean="0"/>
              <a:t>Experience from Fukushima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en-CA" sz="2800" i="1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28800" y="3429000"/>
            <a:ext cx="6858000" cy="3048000"/>
          </a:xfrm>
        </p:spPr>
        <p:txBody>
          <a:bodyPr>
            <a:noAutofit/>
          </a:bodyPr>
          <a:lstStyle/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Jacques </a:t>
            </a:r>
            <a:r>
              <a:rPr lang="en-CA" sz="2000" b="1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Lochard</a:t>
            </a:r>
            <a:endParaRPr lang="en-CA" sz="2000" b="1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Chair of ICRP Committee 4</a:t>
            </a: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</a:p>
          <a:p>
            <a:pPr marR="0">
              <a:lnSpc>
                <a:spcPct val="80000"/>
              </a:lnSpc>
            </a:pPr>
            <a:r>
              <a:rPr lang="en-GB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International Academic Conference on</a:t>
            </a:r>
          </a:p>
          <a:p>
            <a:pPr marR="0">
              <a:lnSpc>
                <a:spcPct val="80000"/>
              </a:lnSpc>
            </a:pPr>
            <a:r>
              <a:rPr lang="en-GB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Radiation Health Risk Management  in Fukushima</a:t>
            </a:r>
          </a:p>
          <a:p>
            <a:endParaRPr lang="en-CA" sz="2000" b="1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R="0">
              <a:lnSpc>
                <a:spcPct val="80000"/>
              </a:lnSpc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25 - 27 February 2013</a:t>
            </a:r>
          </a:p>
          <a:p>
            <a:pPr marR="0">
              <a:lnSpc>
                <a:spcPct val="80000"/>
              </a:lnSpc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Fukushima, Japan</a:t>
            </a: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38200"/>
          </a:xfrm>
        </p:spPr>
        <p:txBody>
          <a:bodyPr>
            <a:normAutofit/>
          </a:bodyPr>
          <a:lstStyle/>
          <a:p>
            <a:r>
              <a:rPr lang="en-CA" sz="24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Transition from the emergency to the existing </a:t>
            </a:r>
            <a: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exposure </a:t>
            </a:r>
            <a:r>
              <a:rPr lang="en-CA" sz="24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situation after an </a:t>
            </a:r>
            <a: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accident (ICRP 111, § 7 to 9)</a:t>
            </a:r>
            <a:endParaRPr lang="en-GB" sz="2400" b="1" dirty="0">
              <a:solidFill>
                <a:srgbClr val="000053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49156" name="Content Placeholder 5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305800" cy="4800600"/>
          </a:xfrm>
        </p:spPr>
        <p:txBody>
          <a:bodyPr/>
          <a:lstStyle/>
          <a:p>
            <a:pPr marL="342900" lvl="1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Characterisation of the exposure situation is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a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prerequisite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to take control of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exposures. 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It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may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take months (even years) and is part of the urgent actions to be implemented in the emergency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situation</a:t>
            </a:r>
          </a:p>
          <a:p>
            <a:pPr marL="0" lvl="1" indent="0">
              <a:lnSpc>
                <a:spcPct val="110000"/>
              </a:lnSpc>
              <a:buClr>
                <a:schemeClr val="tx2"/>
              </a:buClr>
              <a:buSzPct val="125000"/>
              <a:buNone/>
            </a:pPr>
            <a:endParaRPr lang="en-GB" sz="1000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 marL="342900" lvl="1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This process can be considered complete when one has gained a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fairly good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knowledge 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where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, when, and how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exposure are received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affected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area</a:t>
            </a:r>
          </a:p>
          <a:p>
            <a:pPr marL="342900" lvl="1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endParaRPr lang="en-GB" sz="1000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 marL="342900" lvl="1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characterization of the exposure situation allows :</a:t>
            </a:r>
          </a:p>
          <a:p>
            <a:pPr marL="617537" lvl="2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Authorities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to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decide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w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hether those who wish may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remain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affected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areas,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but also if the evacuees can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return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 and if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permanent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relocation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necessary in some places</a:t>
            </a:r>
          </a:p>
          <a:p>
            <a:pPr marL="617537" lvl="2" indent="-342900">
              <a:lnSpc>
                <a:spcPct val="11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affected people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to decide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leave, 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stay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or to return </a:t>
            </a:r>
          </a:p>
          <a:p>
            <a:pPr marL="0" lvl="1" indent="0">
              <a:spcAft>
                <a:spcPts val="600"/>
              </a:spcAft>
              <a:buClr>
                <a:schemeClr val="tx2"/>
              </a:buClr>
              <a:buSzPct val="125000"/>
              <a:buNone/>
            </a:pPr>
            <a:endParaRPr lang="en-GB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22FE91CB-F10B-0A43-8236-57520E21AB3A}" type="slidenum">
              <a:rPr lang="fr-FR" sz="1200"/>
              <a:pPr algn="r" eaLnBrk="1" hangingPunct="1"/>
              <a:t>10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83200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r>
              <a:rPr lang="en-CA" sz="25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Transition from the emergency to the existing </a:t>
            </a:r>
            <a:r>
              <a:rPr lang="en-CA" sz="25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CA" sz="25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CA" sz="25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exposure </a:t>
            </a:r>
            <a:r>
              <a:rPr lang="en-CA" sz="25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situation after an </a:t>
            </a:r>
            <a:r>
              <a:rPr lang="en-CA" sz="25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accident</a:t>
            </a:r>
            <a:endParaRPr lang="en-GB" sz="2500" b="1" dirty="0">
              <a:solidFill>
                <a:srgbClr val="000053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49156" name="Content Placeholder 5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marL="342900" lvl="1" indent="-342900">
              <a:lnSpc>
                <a:spcPct val="12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transition from the emergency to the existing exposure situation is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based 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decision taken by authorities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when they have enough information to consider that the exposures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can be reasonably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controlled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 and that decent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respectable lifestyles and livelihoods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can be maintained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in the affected areas</a:t>
            </a:r>
          </a:p>
          <a:p>
            <a:pPr marL="342900" lvl="1" indent="-342900">
              <a:lnSpc>
                <a:spcPct val="12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endParaRPr lang="en-GB" sz="2000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 marL="342900" lvl="1" indent="-342900">
              <a:lnSpc>
                <a:spcPct val="120000"/>
              </a:lnSpc>
              <a:buClr>
                <a:schemeClr val="tx2"/>
              </a:buClr>
              <a:buSzPct val="125000"/>
              <a:buFont typeface="Arial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The Commission does not recommend any particular radiation protection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criteria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. </a:t>
            </a:r>
            <a:r>
              <a:rPr lang="en-CA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If any is selected, it must be consistent with the guidance concerning the management for existing exposure situations </a:t>
            </a:r>
            <a:r>
              <a:rPr lang="en-CA" sz="20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i.e</a:t>
            </a:r>
            <a:r>
              <a:rPr lang="en-CA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 in the lower part of the 1 to 20 </a:t>
            </a:r>
            <a:r>
              <a:rPr lang="en-CA" sz="20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CA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 /year band </a:t>
            </a:r>
            <a:endParaRPr lang="en-GB" sz="2000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 marL="0" lvl="1" indent="0">
              <a:spcAft>
                <a:spcPts val="600"/>
              </a:spcAft>
              <a:buClr>
                <a:schemeClr val="tx2"/>
              </a:buClr>
              <a:buSzPct val="125000"/>
              <a:buNone/>
            </a:pPr>
            <a:endParaRPr lang="en-GB" dirty="0">
              <a:solidFill>
                <a:srgbClr val="000000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22FE91CB-F10B-0A43-8236-57520E21AB3A}" type="slidenum">
              <a:rPr lang="fr-FR" sz="1200"/>
              <a:pPr algn="r" eaLnBrk="1" hangingPunct="1"/>
              <a:t>11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265046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5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CA" sz="24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Transition from the emergency to the existing </a:t>
            </a:r>
            <a:br>
              <a:rPr lang="en-CA" sz="24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CA" sz="2400" b="1" dirty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exposure situation after an accident</a:t>
            </a:r>
            <a:endParaRPr lang="en-GB" sz="2400" b="1" dirty="0" smtClean="0">
              <a:solidFill>
                <a:srgbClr val="000045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747" name="Content Placeholder 6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8768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000" dirty="0" smtClean="0">
                <a:latin typeface="Arial" charset="0"/>
                <a:cs typeface="Arial" charset="0"/>
              </a:rPr>
              <a:t>The </a:t>
            </a:r>
            <a:r>
              <a:rPr lang="en-GB" sz="2000" dirty="0">
                <a:latin typeface="Arial" charset="0"/>
                <a:cs typeface="Arial" charset="0"/>
              </a:rPr>
              <a:t>decision must be taken by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authorities</a:t>
            </a:r>
            <a:r>
              <a:rPr lang="en-GB" sz="2000" dirty="0">
                <a:latin typeface="Arial" charset="0"/>
                <a:cs typeface="Arial" charset="0"/>
              </a:rPr>
              <a:t> on a case by case basis taking into account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prevailing circumstances </a:t>
            </a:r>
            <a:r>
              <a:rPr lang="en-GB" sz="2000" dirty="0">
                <a:latin typeface="Arial" charset="0"/>
                <a:cs typeface="Arial" charset="0"/>
              </a:rPr>
              <a:t>i.e. : </a:t>
            </a:r>
          </a:p>
          <a:p>
            <a:pPr lvl="1">
              <a:spcAft>
                <a:spcPts val="1200"/>
              </a:spcAft>
            </a:pPr>
            <a:r>
              <a:rPr lang="fr-FR" sz="2000" dirty="0" err="1"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he current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residual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levels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of exposure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in the affected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areas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and the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foreseen levels given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implemented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remediation actions </a:t>
            </a:r>
          </a:p>
          <a:p>
            <a:pPr lvl="1">
              <a:spcAft>
                <a:spcPts val="1200"/>
              </a:spcAft>
            </a:pPr>
            <a:r>
              <a:rPr lang="fr-FR" sz="2000" dirty="0" err="1"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he conditions and means to maintain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sustainable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living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conditions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 of the affected population in these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areas</a:t>
            </a:r>
          </a:p>
          <a:p>
            <a:pPr>
              <a:lnSpc>
                <a:spcPct val="110000"/>
              </a:lnSpc>
            </a:pP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The transition is characterized by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a change in management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from predominantly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centralized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 decisions to more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 decentralized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strategies </a:t>
            </a:r>
            <a:r>
              <a:rPr lang="en-GB" sz="2000" dirty="0" smtClean="0"/>
              <a:t> favouring individual </a:t>
            </a:r>
            <a:r>
              <a:rPr lang="en-GB" sz="2000" b="1" dirty="0" smtClean="0">
                <a:solidFill>
                  <a:srgbClr val="800000"/>
                </a:solidFill>
              </a:rPr>
              <a:t>self-help protection actions </a:t>
            </a:r>
            <a:r>
              <a:rPr lang="en-GB" sz="2000" dirty="0" smtClean="0"/>
              <a:t>supported by an adequate infrastructure established by authorities (ICRP 109, § 118)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000" dirty="0" smtClean="0"/>
          </a:p>
          <a:p>
            <a:pPr>
              <a:lnSpc>
                <a:spcPct val="110000"/>
              </a:lnSpc>
            </a:pPr>
            <a:r>
              <a:rPr lang="en-US" altLang="ja-JP" sz="2000" dirty="0"/>
              <a:t>Different affected areas may undergo this transition </a:t>
            </a:r>
            <a:r>
              <a:rPr lang="en-US" altLang="ja-JP" sz="2000" b="1" dirty="0">
                <a:solidFill>
                  <a:srgbClr val="800000"/>
                </a:solidFill>
                <a:latin typeface="Arial" charset="0"/>
              </a:rPr>
              <a:t>at different </a:t>
            </a:r>
            <a:r>
              <a:rPr lang="en-US" altLang="ja-JP" sz="2000" b="1" dirty="0" smtClean="0">
                <a:solidFill>
                  <a:srgbClr val="800000"/>
                </a:solidFill>
                <a:latin typeface="Arial" charset="0"/>
              </a:rPr>
              <a:t>times                                         </a:t>
            </a:r>
            <a:endParaRPr lang="en-GB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74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0D8884D1-5EA9-034E-AD32-FF864F5BC90C}" type="slidenum">
              <a:rPr lang="fr-FR" sz="1200"/>
              <a:pPr algn="r" eaLnBrk="1" hangingPunct="1"/>
              <a:t>12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89855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rmAutofit/>
          </a:bodyPr>
          <a:lstStyle/>
          <a:p>
            <a: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Transition from the emergency to the existing </a:t>
            </a:r>
            <a:b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CA" sz="2400" b="1" dirty="0" smtClean="0">
                <a:solidFill>
                  <a:srgbClr val="000053"/>
                </a:solidFill>
                <a:latin typeface="Arial" charset="0"/>
                <a:ea typeface="ＭＳ Ｐゴシック" charset="0"/>
                <a:cs typeface="Arial" charset="0"/>
              </a:rPr>
              <a:t>exposure situation after an accident</a:t>
            </a:r>
            <a:endParaRPr lang="en-GB" sz="2400" b="1" dirty="0">
              <a:solidFill>
                <a:srgbClr val="000053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3657600" cy="4724400"/>
          </a:xfrm>
          <a:solidFill>
            <a:srgbClr val="DBF5F9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charset="0"/>
              <a:buNone/>
            </a:pPr>
            <a:r>
              <a:rPr lang="en-US" sz="22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Emergency Exposure Situation</a:t>
            </a:r>
            <a:endParaRPr lang="en-US" sz="22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Reference level in the 20-100 </a:t>
            </a:r>
            <a:r>
              <a:rPr lang="en-US" sz="200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/year range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Protection actions to reduce and maintain exposure ALARA </a:t>
            </a:r>
            <a:r>
              <a:rPr lang="en-US" sz="2000" dirty="0" smtClean="0">
                <a:latin typeface="Arial" charset="0"/>
                <a:ea typeface="ＭＳ Ｐゴシック" charset="0"/>
                <a:cs typeface="Arial" charset="0"/>
              </a:rPr>
              <a:t>driven 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by urgency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Characterization of the radiological situation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 Setting-up radiation monitoring, health surveillance and foodstuffs management </a:t>
            </a:r>
          </a:p>
          <a:p>
            <a:pPr marL="0" indent="0">
              <a:lnSpc>
                <a:spcPct val="90000"/>
              </a:lnSpc>
            </a:pPr>
            <a:endParaRPr lang="en-US" sz="22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buFont typeface="Wingdings 2" charset="0"/>
              <a:buNone/>
            </a:pP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</a:pPr>
            <a:endParaRPr lang="en-GB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57800" y="1447800"/>
            <a:ext cx="3581400" cy="4724400"/>
          </a:xfrm>
          <a:solidFill>
            <a:srgbClr val="DBF5F9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charset="0"/>
              <a:buNone/>
            </a:pPr>
            <a:r>
              <a:rPr lang="en-US" sz="22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Existing Exposure Situation</a:t>
            </a:r>
            <a:endParaRPr lang="en-US" sz="22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Reference level in the lower part of  the 1-20 </a:t>
            </a:r>
            <a:r>
              <a:rPr lang="en-US" sz="200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/year range with long term goal of less than 1 </a:t>
            </a:r>
            <a:r>
              <a:rPr lang="en-US" sz="200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/year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Protection actions to reduce and maintain exposure </a:t>
            </a:r>
            <a:r>
              <a:rPr lang="en-US" sz="2000" dirty="0" smtClean="0">
                <a:latin typeface="Arial" charset="0"/>
                <a:ea typeface="ＭＳ Ｐゴシック" charset="0"/>
                <a:cs typeface="Arial" charset="0"/>
              </a:rPr>
              <a:t>ALARA </a:t>
            </a: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driven by the improvement </a:t>
            </a:r>
            <a:r>
              <a:rPr lang="en-US" sz="2000" dirty="0" smtClean="0">
                <a:latin typeface="Arial" charset="0"/>
                <a:ea typeface="ＭＳ Ｐゴシック" charset="0"/>
                <a:cs typeface="Arial" charset="0"/>
              </a:rPr>
              <a:t>of living conditions</a:t>
            </a: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Development of self-help protection and radiation protection culture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4114800" y="2057400"/>
            <a:ext cx="990600" cy="388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/>
            <a:r>
              <a:rPr lang="en-US" b="1">
                <a:solidFill>
                  <a:srgbClr val="FFFFFF"/>
                </a:solidFill>
                <a:latin typeface="Constantia" charset="0"/>
                <a:ea typeface="ＭＳ Ｐゴシック" charset="0"/>
                <a:cs typeface="Arial" charset="0"/>
              </a:rPr>
              <a:t>Decision by</a:t>
            </a:r>
          </a:p>
          <a:p>
            <a:pPr algn="ctr"/>
            <a:r>
              <a:rPr lang="en-US" b="1">
                <a:solidFill>
                  <a:srgbClr val="FFFFFF"/>
                </a:solidFill>
                <a:latin typeface="Constantia" charset="0"/>
                <a:ea typeface="ＭＳ Ｐゴシック" charset="0"/>
                <a:cs typeface="Arial" charset="0"/>
              </a:rPr>
              <a:t>authorities</a:t>
            </a:r>
            <a:endParaRPr lang="en-GB" b="1">
              <a:solidFill>
                <a:srgbClr val="FFFFFF"/>
              </a:solidFill>
              <a:latin typeface="Constantia" charset="0"/>
              <a:ea typeface="ＭＳ Ｐゴシック" charset="0"/>
              <a:cs typeface="Arial" charset="0"/>
            </a:endParaRPr>
          </a:p>
        </p:txBody>
      </p:sp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22FE91CB-F10B-0A43-8236-57520E21AB3A}" type="slidenum">
              <a:rPr lang="fr-FR" sz="1200"/>
              <a:pPr algn="r" eaLnBrk="1" hangingPunct="1"/>
              <a:t>13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351645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3999" cy="762000"/>
          </a:xfrm>
          <a:ln>
            <a:miter lim="800000"/>
            <a:headEnd/>
            <a:tailEnd/>
          </a:ln>
          <a:extLst/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pPr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Lessons from Fukushima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105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2000" dirty="0" smtClean="0"/>
              <a:t>Japanese authorities adopted a series of decisions during the March-April 2011 period to manage the emergency exposure situations, successively:  evacuation, sheltering, iodine distribution, drinking water and food restrictions (March), and temporary relocation (April)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000" dirty="0" smtClean="0"/>
          </a:p>
          <a:p>
            <a:pPr>
              <a:lnSpc>
                <a:spcPct val="120000"/>
              </a:lnSpc>
            </a:pPr>
            <a:r>
              <a:rPr lang="en-GB" sz="2000" dirty="0" smtClean="0"/>
              <a:t>The </a:t>
            </a:r>
            <a:r>
              <a:rPr lang="en-GB" sz="2000" b="1" dirty="0">
                <a:solidFill>
                  <a:srgbClr val="800000"/>
                </a:solidFill>
              </a:rPr>
              <a:t>characterisation of the exposure situation </a:t>
            </a:r>
            <a:r>
              <a:rPr lang="en-GB" sz="2000" dirty="0" smtClean="0"/>
              <a:t>allowed progressively </a:t>
            </a:r>
            <a:r>
              <a:rPr lang="en-GB" sz="2000" dirty="0"/>
              <a:t>to lift </a:t>
            </a:r>
            <a:r>
              <a:rPr lang="en-GB" sz="2000" dirty="0" smtClean="0"/>
              <a:t>some </a:t>
            </a:r>
            <a:r>
              <a:rPr lang="en-GB" sz="2000" dirty="0"/>
              <a:t>restrictions, </a:t>
            </a:r>
            <a:r>
              <a:rPr lang="en-GB" sz="2000" dirty="0" smtClean="0"/>
              <a:t>to establish a decontamination programme, to put </a:t>
            </a:r>
            <a:r>
              <a:rPr lang="en-GB" sz="2000" dirty="0"/>
              <a:t>in place </a:t>
            </a:r>
            <a:r>
              <a:rPr lang="en-GB" sz="2000" dirty="0" smtClean="0"/>
              <a:t>radiation </a:t>
            </a:r>
            <a:r>
              <a:rPr lang="en-GB" sz="2000" dirty="0"/>
              <a:t>monitoring </a:t>
            </a:r>
            <a:r>
              <a:rPr lang="en-GB" sz="2000" dirty="0" smtClean="0"/>
              <a:t>and health surveillance, </a:t>
            </a:r>
            <a:r>
              <a:rPr lang="en-GB" sz="2000" dirty="0"/>
              <a:t>and to finally </a:t>
            </a:r>
            <a:r>
              <a:rPr lang="en-GB" sz="2000" b="1" dirty="0">
                <a:solidFill>
                  <a:srgbClr val="800000"/>
                </a:solidFill>
              </a:rPr>
              <a:t>rearrange the areas resulting from the emergency </a:t>
            </a:r>
            <a:r>
              <a:rPr lang="en-GB" sz="2000" b="1" dirty="0" smtClean="0">
                <a:solidFill>
                  <a:srgbClr val="800000"/>
                </a:solidFill>
              </a:rPr>
              <a:t>phase </a:t>
            </a:r>
            <a:r>
              <a:rPr lang="en-GB" sz="2000" dirty="0" smtClean="0"/>
              <a:t>(</a:t>
            </a:r>
            <a:r>
              <a:rPr lang="en-GB" sz="2000" dirty="0"/>
              <a:t>r</a:t>
            </a:r>
            <a:r>
              <a:rPr lang="en-GB" sz="2000" dirty="0" smtClean="0"/>
              <a:t>estricted areas, ”difficult to return areas”,…, announced in December 2011 and decided in March 2012)</a:t>
            </a:r>
          </a:p>
          <a:p>
            <a:pPr>
              <a:lnSpc>
                <a:spcPct val="120000"/>
              </a:lnSpc>
            </a:pPr>
            <a:endParaRPr lang="en-GB" sz="1000" dirty="0" smtClean="0"/>
          </a:p>
          <a:p>
            <a:pPr>
              <a:lnSpc>
                <a:spcPct val="120000"/>
              </a:lnSpc>
            </a:pPr>
            <a:r>
              <a:rPr lang="en-GB" sz="2000" dirty="0" smtClean="0"/>
              <a:t>Following </a:t>
            </a:r>
            <a:r>
              <a:rPr lang="en-GB" sz="2000" dirty="0"/>
              <a:t>the criteria in ICRP Publication 111, this last date can be considered as the effective beginning of the existing exposure </a:t>
            </a:r>
            <a:r>
              <a:rPr lang="en-GB" sz="2000" dirty="0" smtClean="0"/>
              <a:t>situation</a:t>
            </a:r>
            <a:endParaRPr lang="en-GB" sz="2000" dirty="0"/>
          </a:p>
          <a:p>
            <a:pPr marL="0" indent="0">
              <a:buNone/>
            </a:pP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20000"/>
              </a:lnSpc>
            </a:pPr>
            <a:endParaRPr lang="en-GB" sz="2000" dirty="0" smtClean="0"/>
          </a:p>
          <a:p>
            <a:pPr marL="0" indent="0">
              <a:lnSpc>
                <a:spcPct val="120000"/>
              </a:lnSpc>
              <a:buNone/>
            </a:pPr>
            <a:endParaRPr lang="en-GB" sz="2000" dirty="0"/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0D8884D1-5EA9-034E-AD32-FF864F5BC90C}" type="slidenum">
              <a:rPr lang="fr-FR" sz="1200"/>
              <a:pPr algn="r" eaLnBrk="1" hangingPunct="1"/>
              <a:t>14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6683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381000" y="9144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457200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/>
              <a:t>Living in a contaminated environment is a </a:t>
            </a:r>
            <a:r>
              <a:rPr lang="en-GB" sz="2000" b="1" dirty="0">
                <a:solidFill>
                  <a:srgbClr val="800000"/>
                </a:solidFill>
              </a:rPr>
              <a:t>complex situation generating a lot of questions and concerns</a:t>
            </a:r>
            <a:r>
              <a:rPr lang="en-GB" sz="2000" b="1" dirty="0">
                <a:solidFill>
                  <a:srgbClr val="000053"/>
                </a:solidFill>
              </a:rPr>
              <a:t> </a:t>
            </a:r>
            <a:r>
              <a:rPr lang="en-GB" sz="2000" dirty="0" smtClean="0"/>
              <a:t>and a </a:t>
            </a:r>
            <a:r>
              <a:rPr lang="en-GB" sz="2000" dirty="0"/>
              <a:t>feeling </a:t>
            </a:r>
            <a:r>
              <a:rPr lang="en-GB" sz="2000" dirty="0" smtClean="0"/>
              <a:t>of </a:t>
            </a:r>
            <a:r>
              <a:rPr lang="en-GB" sz="2000" b="1" dirty="0" smtClean="0">
                <a:solidFill>
                  <a:srgbClr val="800000"/>
                </a:solidFill>
              </a:rPr>
              <a:t>loss </a:t>
            </a:r>
            <a:r>
              <a:rPr lang="en-GB" sz="2000" b="1" dirty="0">
                <a:solidFill>
                  <a:srgbClr val="800000"/>
                </a:solidFill>
              </a:rPr>
              <a:t>of control on daily </a:t>
            </a:r>
            <a:r>
              <a:rPr lang="en-GB" sz="2000" b="1" dirty="0" smtClean="0">
                <a:solidFill>
                  <a:srgbClr val="800000"/>
                </a:solidFill>
              </a:rPr>
              <a:t>life and exclusion </a:t>
            </a:r>
            <a:r>
              <a:rPr lang="en-GB" sz="2000" dirty="0" smtClean="0"/>
              <a:t>among the population </a:t>
            </a:r>
            <a:endParaRPr lang="en-GB" sz="2000" dirty="0"/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 smtClean="0"/>
              <a:t>Each </a:t>
            </a:r>
            <a:r>
              <a:rPr lang="en-GB" sz="2000" dirty="0"/>
              <a:t>individual is permanently confronted to the question</a:t>
            </a:r>
            <a:r>
              <a:rPr lang="en-GB" sz="2000" b="1" dirty="0">
                <a:solidFill>
                  <a:srgbClr val="800000"/>
                </a:solidFill>
              </a:rPr>
              <a:t>: “Should I stay or leave the area?” “Should I return or not?</a:t>
            </a:r>
            <a:r>
              <a:rPr lang="en-GB" sz="2000" b="1" dirty="0" smtClean="0">
                <a:solidFill>
                  <a:srgbClr val="800000"/>
                </a:solidFill>
              </a:rPr>
              <a:t>”</a:t>
            </a:r>
            <a:endParaRPr lang="en-GB" sz="2000" dirty="0" smtClean="0"/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The attitudes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of the affected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population range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from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r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esignation to willingness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to improve the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situation</a:t>
            </a:r>
            <a:endParaRPr lang="en-GB" dirty="0">
              <a:ea typeface="ＭＳ Ｐゴシック" pitchFamily="-107" charset="-128"/>
              <a:cs typeface="ＭＳ Ｐゴシック" pitchFamily="-107" charset="-128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/>
              <a:t>Exposures are driven by </a:t>
            </a:r>
            <a:r>
              <a:rPr lang="en-GB" sz="2000" b="1" dirty="0">
                <a:solidFill>
                  <a:srgbClr val="800000"/>
                </a:solidFill>
              </a:rPr>
              <a:t>individual behaviours</a:t>
            </a:r>
            <a:r>
              <a:rPr lang="en-GB" sz="2000" dirty="0">
                <a:solidFill>
                  <a:srgbClr val="800000"/>
                </a:solidFill>
              </a:rPr>
              <a:t> </a:t>
            </a:r>
            <a:r>
              <a:rPr lang="en-GB" sz="2000" dirty="0"/>
              <a:t>and the </a:t>
            </a:r>
            <a:r>
              <a:rPr lang="en-GB" sz="2000" b="1" dirty="0">
                <a:solidFill>
                  <a:srgbClr val="800000"/>
                </a:solidFill>
              </a:rPr>
              <a:t>socio-economic situation </a:t>
            </a:r>
            <a:r>
              <a:rPr lang="en-GB" sz="2000" dirty="0"/>
              <a:t>in the affected </a:t>
            </a:r>
            <a:r>
              <a:rPr lang="en-GB" sz="2000" dirty="0" smtClean="0"/>
              <a:t>areas and result in a large individual dose distribution </a:t>
            </a: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b="1" dirty="0" smtClean="0">
                <a:solidFill>
                  <a:srgbClr val="800000"/>
                </a:solidFill>
              </a:rPr>
              <a:t>Mean doses </a:t>
            </a:r>
            <a:r>
              <a:rPr lang="en-GB" sz="2000" dirty="0" smtClean="0"/>
              <a:t>for managing protection is not appropriate. For considerations of </a:t>
            </a:r>
            <a:r>
              <a:rPr lang="en-GB" sz="2000" b="1" dirty="0" smtClean="0">
                <a:solidFill>
                  <a:srgbClr val="800000"/>
                </a:solidFill>
              </a:rPr>
              <a:t>prudence</a:t>
            </a:r>
            <a:r>
              <a:rPr lang="en-GB" sz="2000" dirty="0" smtClean="0"/>
              <a:t> </a:t>
            </a:r>
            <a:r>
              <a:rPr lang="en-GB" sz="2000" dirty="0"/>
              <a:t>against the risk</a:t>
            </a:r>
            <a:r>
              <a:rPr lang="en-GB" sz="2000" b="1" dirty="0" smtClean="0">
                <a:solidFill>
                  <a:srgbClr val="800000"/>
                </a:solidFill>
              </a:rPr>
              <a:t>,</a:t>
            </a:r>
            <a:r>
              <a:rPr lang="en-GB" sz="2000" dirty="0" smtClean="0"/>
              <a:t> but also </a:t>
            </a:r>
            <a:r>
              <a:rPr lang="en-GB" sz="2000" b="1" dirty="0" smtClean="0">
                <a:solidFill>
                  <a:srgbClr val="800000"/>
                </a:solidFill>
              </a:rPr>
              <a:t>equity</a:t>
            </a:r>
            <a:r>
              <a:rPr lang="en-GB" sz="2000" dirty="0" smtClean="0"/>
              <a:t>, </a:t>
            </a:r>
            <a:r>
              <a:rPr lang="en-GB" sz="2000" b="1" dirty="0" smtClean="0">
                <a:solidFill>
                  <a:srgbClr val="800000"/>
                </a:solidFill>
              </a:rPr>
              <a:t>priority </a:t>
            </a:r>
            <a:r>
              <a:rPr lang="en-GB" sz="2000" dirty="0" smtClean="0"/>
              <a:t>should be given to reducing doses of </a:t>
            </a:r>
            <a:r>
              <a:rPr lang="en-GB" sz="2000" b="1" dirty="0" smtClean="0">
                <a:solidFill>
                  <a:srgbClr val="800000"/>
                </a:solidFill>
              </a:rPr>
              <a:t>the most exposed individuals</a:t>
            </a:r>
            <a:endParaRPr lang="en-GB" sz="2000" b="1" dirty="0" smtClean="0">
              <a:solidFill>
                <a:srgbClr val="800000"/>
              </a:solidFill>
              <a:ea typeface="MS PGothic" pitchFamily="34" charset="-128"/>
              <a:cs typeface="MS PGothic" pitchFamily="34" charset="-128"/>
            </a:endParaRP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</a:pPr>
            <a:endParaRPr lang="en-GB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 dirty="0" smtClean="0"/>
          </a:p>
        </p:txBody>
      </p:sp>
      <p:sp>
        <p:nvSpPr>
          <p:cNvPr id="2" name="Rectangle 1"/>
          <p:cNvSpPr/>
          <p:nvPr/>
        </p:nvSpPr>
        <p:spPr>
          <a:xfrm>
            <a:off x="0" y="3048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</a:t>
            </a: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areas (ICRP 111, § 16 to 23) </a:t>
            </a:r>
            <a:endParaRPr lang="en-GB" sz="24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0D8884D1-5EA9-034E-AD32-FF864F5BC90C}" type="slidenum">
              <a:rPr lang="fr-FR" sz="1200"/>
              <a:pPr algn="r" eaLnBrk="1" hangingPunct="1"/>
              <a:t>15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855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Typical dose distribution from caesium intake of children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 in the contaminated area around Chernobyl 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20 years after the accident</a:t>
            </a:r>
          </a:p>
        </p:txBody>
      </p:sp>
      <p:pic>
        <p:nvPicPr>
          <p:cNvPr id="35842" name="Image 6" descr="distribution bragin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7280275" cy="4495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1119435D-E7B5-ED46-AB58-8BB4120628CE}" type="slidenum">
              <a:rPr lang="fr-FR" sz="1400"/>
              <a:pPr algn="r" eaLnBrk="1" hangingPunct="1"/>
              <a:t>16</a:t>
            </a:fld>
            <a:endParaRPr lang="fr-FR" sz="1400"/>
          </a:p>
        </p:txBody>
      </p:sp>
      <p:cxnSp>
        <p:nvCxnSpPr>
          <p:cNvPr id="6" name="Connecteur droit 5"/>
          <p:cNvCxnSpPr/>
          <p:nvPr/>
        </p:nvCxnSpPr>
        <p:spPr>
          <a:xfrm rot="5400000" flipH="1" flipV="1">
            <a:off x="4839494" y="4380706"/>
            <a:ext cx="3276600" cy="158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845" name="ZoneTexte 6"/>
          <p:cNvSpPr txBox="1">
            <a:spLocks noChangeArrowheads="1"/>
          </p:cNvSpPr>
          <p:nvPr/>
        </p:nvSpPr>
        <p:spPr bwMode="auto">
          <a:xfrm>
            <a:off x="4800600" y="2209800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2000" b="1" dirty="0">
                <a:solidFill>
                  <a:srgbClr val="800000"/>
                </a:solidFill>
              </a:rPr>
              <a:t>Reference level: 1 </a:t>
            </a:r>
            <a:r>
              <a:rPr lang="en-GB" sz="2000" b="1" dirty="0" err="1">
                <a:solidFill>
                  <a:srgbClr val="800000"/>
                </a:solidFill>
              </a:rPr>
              <a:t>mSv</a:t>
            </a:r>
            <a:endParaRPr lang="en-GB" sz="2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3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テキスト ボックス 2"/>
          <p:cNvSpPr txBox="1">
            <a:spLocks noChangeArrowheads="1"/>
          </p:cNvSpPr>
          <p:nvPr/>
        </p:nvSpPr>
        <p:spPr bwMode="auto">
          <a:xfrm>
            <a:off x="762000" y="6096000"/>
            <a:ext cx="7467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9pPr>
          </a:lstStyle>
          <a:p>
            <a:pPr algn="r" eaLnBrk="1" hangingPunct="1"/>
            <a:r>
              <a:rPr kumimoji="1" lang="en-US" altLang="ja-JP" sz="1800" dirty="0">
                <a:latin typeface="Calibri" charset="0"/>
                <a:cs typeface="Times New Roman" charset="0"/>
              </a:rPr>
              <a:t>(Reported on February 20, 2012, http://</a:t>
            </a:r>
            <a:r>
              <a:rPr kumimoji="1" lang="en-US" altLang="ja-JP" sz="1800" dirty="0" err="1">
                <a:latin typeface="Calibri" charset="0"/>
                <a:cs typeface="Times New Roman" charset="0"/>
              </a:rPr>
              <a:t>wwwcms.pref.fukushima.jp</a:t>
            </a:r>
            <a:r>
              <a:rPr kumimoji="1" lang="en-US" altLang="ja-JP" sz="1800" dirty="0">
                <a:latin typeface="Calibri" charset="0"/>
                <a:cs typeface="Times New Roman" charset="0"/>
              </a:rPr>
              <a:t>/)</a:t>
            </a:r>
            <a:endParaRPr kumimoji="1" lang="ja-JP" alt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21" name="Rectangle 30"/>
          <p:cNvSpPr>
            <a:spLocks noChangeArrowheads="1"/>
          </p:cNvSpPr>
          <p:nvPr/>
        </p:nvSpPr>
        <p:spPr bwMode="auto">
          <a:xfrm>
            <a:off x="0" y="188912"/>
            <a:ext cx="91440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ja-JP" sz="2800" b="1" dirty="0">
                <a:solidFill>
                  <a:srgbClr val="002060"/>
                </a:solidFill>
                <a:latin typeface="Calibri" charset="0"/>
              </a:rPr>
              <a:t>Distribution of individual external </a:t>
            </a:r>
            <a:r>
              <a:rPr lang="en-US" altLang="ja-JP" sz="2800" b="1" dirty="0" smtClean="0">
                <a:solidFill>
                  <a:srgbClr val="002060"/>
                </a:solidFill>
                <a:latin typeface="Calibri" charset="0"/>
              </a:rPr>
              <a:t>dose </a:t>
            </a:r>
          </a:p>
          <a:p>
            <a:pPr algn="ctr"/>
            <a:r>
              <a:rPr lang="en-US" altLang="ja-JP" sz="2800" b="1" dirty="0" smtClean="0">
                <a:solidFill>
                  <a:srgbClr val="002060"/>
                </a:solidFill>
                <a:latin typeface="Calibri" charset="0"/>
              </a:rPr>
              <a:t>in Fukushima affected areas </a:t>
            </a:r>
            <a:endParaRPr lang="en-US" altLang="ja-JP" sz="2800" b="1" dirty="0">
              <a:solidFill>
                <a:srgbClr val="002060"/>
              </a:solidFill>
              <a:latin typeface="Calibri" charset="0"/>
            </a:endParaRPr>
          </a:p>
        </p:txBody>
      </p:sp>
      <p:pic>
        <p:nvPicPr>
          <p:cNvPr id="34818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1"/>
            <a:ext cx="7345363" cy="47243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テキスト ボックス 1"/>
          <p:cNvSpPr txBox="1">
            <a:spLocks noChangeArrowheads="1"/>
          </p:cNvSpPr>
          <p:nvPr/>
        </p:nvSpPr>
        <p:spPr bwMode="auto">
          <a:xfrm>
            <a:off x="3200400" y="1219200"/>
            <a:ext cx="5421313" cy="2062103"/>
          </a:xfrm>
          <a:prstGeom prst="rect">
            <a:avLst/>
          </a:prstGeom>
          <a:solidFill>
            <a:srgbClr val="DBF5F9"/>
          </a:solidFill>
          <a:ln w="3175" cmpd="sng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 marL="176213" indent="-176213"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kumimoji="1" lang="en-US" altLang="ja-JP" sz="1800" b="1" dirty="0">
                <a:latin typeface="+mj-lt"/>
                <a:cs typeface="Times New Roman" charset="0"/>
              </a:rPr>
              <a:t>Cumulative effective dose for four months from 11 March to 11 </a:t>
            </a:r>
            <a:r>
              <a:rPr kumimoji="1" lang="en-US" altLang="ja-JP" sz="1800" b="1" dirty="0" smtClean="0">
                <a:latin typeface="+mj-lt"/>
                <a:cs typeface="Times New Roman" charset="0"/>
              </a:rPr>
              <a:t>July 2011</a:t>
            </a:r>
            <a:endParaRPr kumimoji="1" lang="en-US" altLang="ja-JP" sz="1800" b="1" dirty="0">
              <a:latin typeface="+mj-lt"/>
              <a:cs typeface="Times New Roman" charset="0"/>
            </a:endParaRPr>
          </a:p>
          <a:p>
            <a:pPr eaLnBrk="1" hangingPunct="1">
              <a:buFontTx/>
              <a:buChar char="•"/>
            </a:pPr>
            <a:r>
              <a:rPr kumimoji="1" lang="en-US" altLang="ja-JP" sz="1800" b="1" dirty="0">
                <a:latin typeface="+mj-lt"/>
                <a:cs typeface="Times New Roman" charset="0"/>
              </a:rPr>
              <a:t>9,747 residents of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Kawamata</a:t>
            </a:r>
            <a:r>
              <a:rPr kumimoji="1" lang="en-US" altLang="ja-JP" sz="1800" b="1" dirty="0">
                <a:latin typeface="+mj-lt"/>
                <a:cs typeface="Times New Roman" charset="0"/>
              </a:rPr>
              <a:t>,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Namie</a:t>
            </a:r>
            <a:r>
              <a:rPr kumimoji="1" lang="en-US" altLang="ja-JP" sz="1800" b="1" dirty="0">
                <a:latin typeface="+mj-lt"/>
                <a:cs typeface="Times New Roman" charset="0"/>
              </a:rPr>
              <a:t> and </a:t>
            </a:r>
            <a:r>
              <a:rPr kumimoji="1" lang="en-US" altLang="ja-JP" sz="1800" b="1" dirty="0" err="1" smtClean="0">
                <a:latin typeface="+mj-lt"/>
                <a:cs typeface="Times New Roman" charset="0"/>
              </a:rPr>
              <a:t>Iitate</a:t>
            </a:r>
            <a:endParaRPr kumimoji="1" lang="en-US" altLang="ja-JP" sz="1800" b="1" dirty="0">
              <a:latin typeface="+mj-lt"/>
              <a:cs typeface="Times New Roman" charset="0"/>
            </a:endParaRPr>
          </a:p>
          <a:p>
            <a:pPr marL="0" indent="0" eaLnBrk="1" hangingPunct="1"/>
            <a:endParaRPr kumimoji="1" lang="en-US" altLang="ja-JP" sz="2000" b="1" dirty="0" smtClean="0">
              <a:latin typeface="Calibri" charset="0"/>
              <a:cs typeface="Times New Roman" charset="0"/>
            </a:endParaRPr>
          </a:p>
          <a:p>
            <a:pPr eaLnBrk="1" hangingPunct="1">
              <a:buFontTx/>
              <a:buChar char="•"/>
            </a:pPr>
            <a:r>
              <a:rPr kumimoji="1" lang="en-US" altLang="ja-JP" sz="1800" b="1" dirty="0">
                <a:latin typeface="+mj-lt"/>
                <a:cs typeface="Times New Roman" charset="0"/>
              </a:rPr>
              <a:t>91,6% of residents less than 5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mSv</a:t>
            </a:r>
            <a:r>
              <a:rPr kumimoji="1" lang="en-US" altLang="ja-JP" sz="1800" b="1" dirty="0">
                <a:latin typeface="+mj-lt"/>
                <a:cs typeface="Times New Roman" charset="0"/>
              </a:rPr>
              <a:t> and 99.3% less than 10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mSv</a:t>
            </a:r>
            <a:endParaRPr kumimoji="1" lang="en-US" altLang="ja-JP" sz="1800" b="1" dirty="0">
              <a:latin typeface="+mj-lt"/>
              <a:cs typeface="Times New Roman" charset="0"/>
            </a:endParaRPr>
          </a:p>
          <a:p>
            <a:pPr eaLnBrk="1" hangingPunct="1">
              <a:buFontTx/>
              <a:buChar char="•"/>
            </a:pPr>
            <a:r>
              <a:rPr kumimoji="1" lang="en-US" altLang="ja-JP" sz="1800" b="1" dirty="0">
                <a:latin typeface="+mj-lt"/>
                <a:cs typeface="Times New Roman" charset="0"/>
              </a:rPr>
              <a:t>71 residents beyond 10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mSv</a:t>
            </a:r>
            <a:r>
              <a:rPr kumimoji="1" lang="en-US" altLang="ja-JP" sz="1800" b="1" dirty="0">
                <a:latin typeface="+mj-lt"/>
                <a:cs typeface="Times New Roman" charset="0"/>
              </a:rPr>
              <a:t> (Max. 23 </a:t>
            </a:r>
            <a:r>
              <a:rPr kumimoji="1" lang="en-US" altLang="ja-JP" sz="1800" b="1" dirty="0" err="1">
                <a:latin typeface="+mj-lt"/>
                <a:cs typeface="Times New Roman" charset="0"/>
              </a:rPr>
              <a:t>mSv</a:t>
            </a:r>
            <a:r>
              <a:rPr kumimoji="1" lang="en-US" altLang="ja-JP" sz="1800" b="1" dirty="0">
                <a:latin typeface="+mj-lt"/>
                <a:cs typeface="Times New Roman" charset="0"/>
              </a:rPr>
              <a:t>) </a:t>
            </a:r>
          </a:p>
        </p:txBody>
      </p:sp>
      <p:sp>
        <p:nvSpPr>
          <p:cNvPr id="34822" name="テキスト ボックス 1"/>
          <p:cNvSpPr txBox="1">
            <a:spLocks noChangeArrowheads="1"/>
          </p:cNvSpPr>
          <p:nvPr/>
        </p:nvSpPr>
        <p:spPr bwMode="auto">
          <a:xfrm>
            <a:off x="990600" y="1371600"/>
            <a:ext cx="170497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HGP明朝E" charset="0"/>
                <a:cs typeface="HGP明朝E" charset="0"/>
              </a:defRPr>
            </a:lvl9pPr>
          </a:lstStyle>
          <a:p>
            <a:pPr eaLnBrk="1" hangingPunct="1"/>
            <a:r>
              <a:rPr lang="en-US" altLang="ja-JP" sz="1400" b="1">
                <a:latin typeface="Calibri" charset="0"/>
              </a:rPr>
              <a:t>Number of people</a:t>
            </a:r>
            <a:endParaRPr lang="ja-JP" altLang="en-US" sz="1400" b="1">
              <a:latin typeface="Calibri" charset="0"/>
            </a:endParaRPr>
          </a:p>
        </p:txBody>
      </p:sp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0D8884D1-5EA9-034E-AD32-FF864F5BC90C}" type="slidenum">
              <a:rPr lang="fr-FR" sz="1200"/>
              <a:pPr algn="r" eaLnBrk="1" hangingPunct="1"/>
              <a:t>17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2890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ChangeArrowheads="1"/>
          </p:cNvSpPr>
          <p:nvPr/>
        </p:nvSpPr>
        <p:spPr bwMode="auto">
          <a:xfrm>
            <a:off x="152400" y="10668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dirty="0" smtClean="0">
                <a:latin typeface="Arial" charset="0"/>
              </a:rPr>
              <a:t>To </a:t>
            </a:r>
            <a:r>
              <a:rPr lang="en-GB" sz="2000" dirty="0">
                <a:latin typeface="Arial" charset="0"/>
              </a:rPr>
              <a:t>be effective protection strategies should include actions implemented by authorities at the national and local levels and by the affected population itself =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self help protection actions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CA" sz="2000" dirty="0"/>
              <a:t>To participate to their own protection, inhabitants from the affected areas must understand:</a:t>
            </a:r>
          </a:p>
          <a:p>
            <a:pPr algn="ctr">
              <a:spcAft>
                <a:spcPts val="600"/>
              </a:spcAft>
              <a:buFont typeface="Wingdings 2" charset="0"/>
              <a:buNone/>
            </a:pPr>
            <a:r>
              <a:rPr lang="en-CA" sz="20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	</a:t>
            </a:r>
            <a:r>
              <a:rPr lang="en-CA" sz="2000" b="1" dirty="0">
                <a:solidFill>
                  <a:srgbClr val="800000"/>
                </a:solidFill>
                <a:latin typeface="Arial" charset="0"/>
                <a:cs typeface="ＭＳ Ｐゴシック" charset="0"/>
              </a:rPr>
              <a:t>Where, when and how </a:t>
            </a:r>
            <a:r>
              <a:rPr lang="en-CA" sz="2000" dirty="0"/>
              <a:t>they are exposed?</a:t>
            </a:r>
          </a:p>
          <a:p>
            <a:pPr algn="ctr">
              <a:spcAft>
                <a:spcPts val="600"/>
              </a:spcAft>
              <a:buFont typeface="Wingdings 2" charset="0"/>
              <a:buNone/>
            </a:pPr>
            <a:r>
              <a:rPr lang="en-CA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</a:t>
            </a:r>
            <a:r>
              <a:rPr lang="en-CA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can they</a:t>
            </a:r>
            <a:r>
              <a:rPr lang="en-CA" sz="2000" dirty="0">
                <a:solidFill>
                  <a:srgbClr val="000053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CA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do </a:t>
            </a:r>
            <a:r>
              <a:rPr lang="en-CA" sz="2000" dirty="0"/>
              <a:t>to protect themselves ?</a:t>
            </a:r>
          </a:p>
          <a:p>
            <a:pPr lvl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</a:pPr>
            <a:r>
              <a:rPr lang="en-GB" sz="2000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	t</a:t>
            </a:r>
            <a:r>
              <a:rPr lang="en-GB" sz="2000" dirty="0"/>
              <a:t>o regain control on the situation and to become actors of their 	own protection =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ＭＳ Ｐゴシック" charset="0"/>
              </a:rPr>
              <a:t>practical radiation protection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ＭＳ Ｐゴシック" charset="0"/>
              </a:rPr>
              <a:t>culture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ＭＳ Ｐゴシック" charset="0"/>
              </a:rPr>
              <a:t> </a:t>
            </a:r>
            <a:r>
              <a:rPr lang="en-GB" sz="2000" dirty="0"/>
              <a:t>It is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responsibility of authorities </a:t>
            </a:r>
            <a:r>
              <a:rPr lang="en-GB" sz="2000" dirty="0"/>
              <a:t>to establish programmes for continuous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radiation monitoring, health surveillance</a:t>
            </a:r>
            <a:r>
              <a:rPr lang="en-GB" sz="2000" dirty="0">
                <a:latin typeface="Arial" charset="0"/>
              </a:rPr>
              <a:t>,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information and education of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</a:rPr>
              <a:t>population </a:t>
            </a:r>
            <a:r>
              <a:rPr lang="en-GB" sz="2000" dirty="0"/>
              <a:t>to favour the engagement of the population in its own protection</a:t>
            </a:r>
          </a:p>
          <a:p>
            <a:pPr lvl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</a:pPr>
            <a:endParaRPr lang="en-GB" sz="2000" b="1" dirty="0">
              <a:solidFill>
                <a:srgbClr val="800000"/>
              </a:solidFill>
              <a:latin typeface="Arial" charset="0"/>
              <a:cs typeface="ＭＳ Ｐゴシック" charset="0"/>
            </a:endParaRP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endParaRPr lang="en-AU" sz="2000" b="1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50178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b="1" dirty="0">
                <a:latin typeface="Calibri" charset="0"/>
              </a:rPr>
              <a:t/>
            </a:r>
            <a:br>
              <a:rPr lang="fr-FR" b="1" dirty="0">
                <a:latin typeface="Calibri" charset="0"/>
              </a:rPr>
            </a:br>
            <a:r>
              <a:rPr lang="fr-FR" b="1" dirty="0">
                <a:latin typeface="Calibri" charset="0"/>
              </a:rPr>
              <a:t/>
            </a:r>
            <a:br>
              <a:rPr lang="fr-FR" b="1" dirty="0">
                <a:latin typeface="Calibri" charset="0"/>
              </a:rPr>
            </a:br>
            <a:r>
              <a:rPr lang="en-GB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</a:t>
            </a:r>
          </a:p>
          <a:p>
            <a:pPr algn="r" eaLnBrk="1" hangingPunct="1"/>
            <a:r>
              <a:rPr lang="fr-FR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/>
            </a:r>
            <a:br>
              <a:rPr lang="fr-FR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r>
              <a:rPr lang="fr-FR" sz="2000" b="1" dirty="0">
                <a:latin typeface="Calibri" charset="0"/>
              </a:rPr>
              <a:t/>
            </a:r>
            <a:br>
              <a:rPr lang="fr-FR" sz="2000" b="1" dirty="0">
                <a:latin typeface="Calibri" charset="0"/>
              </a:rPr>
            </a:br>
            <a:r>
              <a:rPr lang="fr-FR" b="1" dirty="0">
                <a:latin typeface="Calibri" charset="0"/>
              </a:rPr>
              <a:t> </a:t>
            </a:r>
          </a:p>
        </p:txBody>
      </p:sp>
      <p:sp>
        <p:nvSpPr>
          <p:cNvPr id="50179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algn="r" eaLnBrk="1" hangingPunct="1"/>
            <a:fld id="{2FBFCC0D-A107-4B4C-89A3-0D9DE1135D73}" type="slidenum">
              <a:rPr lang="fr-FR" sz="1200">
                <a:latin typeface="Arial" charset="0"/>
              </a:rPr>
              <a:pPr algn="r" eaLnBrk="1" hangingPunct="1"/>
              <a:t>18</a:t>
            </a:fld>
            <a:endParaRPr lang="fr-F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92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04800"/>
            <a:ext cx="9144000" cy="609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</a:t>
            </a:r>
            <a:b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endParaRPr lang="en-GB" sz="24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8915400" cy="5410200"/>
          </a:xfrm>
        </p:spPr>
        <p:txBody>
          <a:bodyPr/>
          <a:lstStyle/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GB" sz="2000" dirty="0">
                <a:latin typeface="Arial" charset="0"/>
                <a:ea typeface="Arial" pitchFamily="-107" charset="0"/>
                <a:cs typeface="Arial" pitchFamily="-107" charset="0"/>
              </a:rPr>
              <a:t>The dissemination within all segments of the population of a “practical radiation protection culture” is a powerful way:</a:t>
            </a:r>
          </a:p>
          <a:p>
            <a:pPr marL="1189037" lvl="2" indent="-457200"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t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involve </a:t>
            </a: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directly</a:t>
            </a:r>
            <a:r>
              <a:rPr lang="en-US" sz="2000" dirty="0" smtClean="0"/>
              <a:t> the </a:t>
            </a:r>
            <a:r>
              <a:rPr lang="en-US" sz="2000" dirty="0"/>
              <a:t>local professionals and affected population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in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the day to day rehabilitation </a:t>
            </a:r>
            <a:r>
              <a:rPr lang="en-GB" sz="2000" dirty="0">
                <a:latin typeface="Arial" charset="0"/>
                <a:ea typeface="Arial" pitchFamily="-107" charset="0"/>
                <a:cs typeface="Arial" pitchFamily="-107" charset="0"/>
              </a:rPr>
              <a:t>of </a:t>
            </a: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living </a:t>
            </a:r>
            <a:r>
              <a:rPr lang="en-GB" sz="2000" dirty="0">
                <a:latin typeface="Arial" charset="0"/>
                <a:ea typeface="Arial" pitchFamily="-107" charset="0"/>
                <a:cs typeface="Arial" pitchFamily="-107" charset="0"/>
              </a:rPr>
              <a:t>conditions </a:t>
            </a: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and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to empower</a:t>
            </a: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 them, </a:t>
            </a:r>
          </a:p>
          <a:p>
            <a:pPr marL="1189037" lvl="2" indent="-457200"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and consequently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t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break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trend of loss of control and exclusion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GB" sz="2000" dirty="0">
                <a:latin typeface="Arial" charset="0"/>
                <a:ea typeface="Arial" pitchFamily="-107" charset="0"/>
                <a:cs typeface="Arial" pitchFamily="-107" charset="0"/>
              </a:rPr>
              <a:t>When people understand :</a:t>
            </a:r>
          </a:p>
          <a:p>
            <a:pPr marL="1189037" lvl="2" indent="-457200"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CA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Where, when and how </a:t>
            </a:r>
            <a:r>
              <a:rPr lang="en-CA" sz="2000" dirty="0">
                <a:latin typeface="Arial" charset="0"/>
                <a:ea typeface="Arial" pitchFamily="-107" charset="0"/>
                <a:cs typeface="Arial" pitchFamily="-107" charset="0"/>
              </a:rPr>
              <a:t>they are exposed?</a:t>
            </a:r>
          </a:p>
          <a:p>
            <a:pPr marL="1189037" lvl="2" indent="-457200">
              <a:spcAft>
                <a:spcPts val="600"/>
              </a:spcAft>
              <a:buFont typeface="Wingdings 2" charset="0"/>
              <a:buChar char=""/>
              <a:defRPr/>
            </a:pPr>
            <a:r>
              <a:rPr lang="en-CA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What </a:t>
            </a:r>
            <a:r>
              <a:rPr lang="en-CA" sz="2000" dirty="0">
                <a:latin typeface="Arial" charset="0"/>
                <a:ea typeface="Arial" pitchFamily="-107" charset="0"/>
                <a:cs typeface="Arial" pitchFamily="-107" charset="0"/>
              </a:rPr>
              <a:t>can they do to protect themselves ?</a:t>
            </a:r>
          </a:p>
          <a:p>
            <a:pPr marL="457200" lvl="1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en-CA" sz="2000" dirty="0" smtClean="0">
                <a:latin typeface="Arial" charset="0"/>
                <a:ea typeface="Arial" pitchFamily="-107" charset="0"/>
                <a:cs typeface="Arial" pitchFamily="-107" charset="0"/>
              </a:rPr>
              <a:t>	they </a:t>
            </a:r>
            <a:r>
              <a:rPr lang="en-CA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spontaneously engage themselves </a:t>
            </a:r>
            <a:r>
              <a:rPr lang="en-CA" sz="2000" dirty="0">
                <a:latin typeface="Arial" charset="0"/>
                <a:ea typeface="Arial" pitchFamily="-107" charset="0"/>
                <a:cs typeface="Arial" pitchFamily="-107" charset="0"/>
              </a:rPr>
              <a:t>in their own protection </a:t>
            </a:r>
            <a:r>
              <a:rPr lang="en-CA" sz="2000" dirty="0" smtClean="0">
                <a:latin typeface="Arial" charset="0"/>
                <a:ea typeface="Arial" pitchFamily="-107" charset="0"/>
                <a:cs typeface="Arial" pitchFamily="-107" charset="0"/>
              </a:rPr>
              <a:t>and 	they </a:t>
            </a:r>
            <a:r>
              <a:rPr lang="en-CA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progressively take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pitchFamily="-107" charset="0"/>
                <a:cs typeface="Arial" pitchFamily="-107" charset="0"/>
              </a:rPr>
              <a:t>control </a:t>
            </a:r>
            <a:r>
              <a:rPr lang="en-GB" sz="2000" dirty="0">
                <a:latin typeface="Arial" charset="0"/>
                <a:ea typeface="Arial" pitchFamily="-107" charset="0"/>
                <a:cs typeface="Arial" pitchFamily="-107" charset="0"/>
              </a:rPr>
              <a:t>of the situation they face </a:t>
            </a:r>
            <a:r>
              <a:rPr lang="en-GB" sz="2000" dirty="0" smtClean="0">
                <a:latin typeface="Arial" charset="0"/>
                <a:ea typeface="Arial" pitchFamily="-107" charset="0"/>
                <a:cs typeface="Arial" pitchFamily="-107" charset="0"/>
              </a:rPr>
              <a:t>	every day </a:t>
            </a:r>
            <a:endParaRPr lang="en-GB" sz="2000" dirty="0">
              <a:latin typeface="Arial" charset="0"/>
              <a:ea typeface="Arial" pitchFamily="-107" charset="0"/>
              <a:cs typeface="Arial" pitchFamily="-107" charset="0"/>
            </a:endParaRPr>
          </a:p>
          <a:p>
            <a:pPr marL="458787" lvl="2" indent="0">
              <a:lnSpc>
                <a:spcPct val="130000"/>
              </a:lnSpc>
              <a:buSzPct val="95000"/>
              <a:buNone/>
              <a:defRPr/>
            </a:pPr>
            <a:endParaRPr lang="en-GB" sz="2000" b="1" dirty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79810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85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Content</a:t>
            </a:r>
            <a:endParaRPr lang="fr-FR" sz="2400" b="1" dirty="0">
              <a:solidFill>
                <a:srgbClr val="00005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1295400" y="1371600"/>
            <a:ext cx="6705600" cy="4419600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Introductory remarks</a:t>
            </a:r>
          </a:p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The 2007 Recommendations of ICRP</a:t>
            </a:r>
          </a:p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Publication ICRP 111</a:t>
            </a:r>
          </a:p>
          <a:p>
            <a:pPr lvl="1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Transition </a:t>
            </a:r>
            <a:r>
              <a:rPr lang="en-GB" sz="2000" b="1" dirty="0" smtClean="0">
                <a:solidFill>
                  <a:srgbClr val="000000"/>
                </a:solidFill>
                <a:cs typeface="ＭＳ Ｐゴシック" pitchFamily="33" charset="-128"/>
              </a:rPr>
              <a:t>from emergency to existing exposure situation</a:t>
            </a:r>
          </a:p>
          <a:p>
            <a:pPr lvl="1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Living in contaminated areas</a:t>
            </a:r>
          </a:p>
          <a:p>
            <a:pPr lvl="1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Self-help protection actions</a:t>
            </a:r>
            <a:endParaRPr lang="en-GB" sz="2000" b="1" dirty="0">
              <a:cs typeface="ＭＳ Ｐゴシック" pitchFamily="33" charset="-128"/>
            </a:endParaRPr>
          </a:p>
          <a:p>
            <a:pPr lvl="1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Management of foodstuffs	</a:t>
            </a:r>
          </a:p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Concluding remarks</a:t>
            </a: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endParaRPr lang="en-GB" sz="2000" dirty="0" smtClean="0"/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3316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331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2</a:t>
            </a:fld>
            <a:endParaRPr lang="fr-FR" sz="1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r 29"/>
          <p:cNvGrpSpPr/>
          <p:nvPr/>
        </p:nvGrpSpPr>
        <p:grpSpPr>
          <a:xfrm>
            <a:off x="1219200" y="1066800"/>
            <a:ext cx="6858001" cy="5105400"/>
            <a:chOff x="1219200" y="1066800"/>
            <a:chExt cx="6858001" cy="5105400"/>
          </a:xfrm>
        </p:grpSpPr>
        <p:grpSp>
          <p:nvGrpSpPr>
            <p:cNvPr id="4" name="Grouper 3"/>
            <p:cNvGrpSpPr/>
            <p:nvPr/>
          </p:nvGrpSpPr>
          <p:grpSpPr>
            <a:xfrm>
              <a:off x="1219200" y="1066800"/>
              <a:ext cx="6858001" cy="5105400"/>
              <a:chOff x="1219200" y="1066800"/>
              <a:chExt cx="6858001" cy="5105400"/>
            </a:xfrm>
          </p:grpSpPr>
          <p:pic>
            <p:nvPicPr>
              <p:cNvPr id="54276" name="Image 4" descr="IMG_2966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9200" y="3581400"/>
                <a:ext cx="34290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77" name="Image 6" descr="IMG_2973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201" y="3581400"/>
                <a:ext cx="34290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" name="Image 1" descr="IMG_2947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9200" y="1066800"/>
                <a:ext cx="3429000" cy="2514600"/>
              </a:xfrm>
              <a:prstGeom prst="rect">
                <a:avLst/>
              </a:prstGeom>
            </p:spPr>
          </p:pic>
          <p:pic>
            <p:nvPicPr>
              <p:cNvPr id="3" name="Image 2" descr="IMG_2957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8200" y="1066800"/>
                <a:ext cx="3429000" cy="2514600"/>
              </a:xfrm>
              <a:prstGeom prst="rect">
                <a:avLst/>
              </a:prstGeom>
            </p:spPr>
          </p:pic>
        </p:grpSp>
        <p:cxnSp>
          <p:nvCxnSpPr>
            <p:cNvPr id="6" name="Connecteur droit 5"/>
            <p:cNvCxnSpPr/>
            <p:nvPr/>
          </p:nvCxnSpPr>
          <p:spPr>
            <a:xfrm>
              <a:off x="1219200" y="1066800"/>
              <a:ext cx="68580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219200" y="3581400"/>
              <a:ext cx="68580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219200" y="6172200"/>
              <a:ext cx="68580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4648200" y="1066800"/>
              <a:ext cx="0" cy="5105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8077200" y="1066800"/>
              <a:ext cx="0" cy="51054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>
              <a:off x="1219200" y="1066800"/>
              <a:ext cx="0" cy="5105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itle 4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CA" sz="2800" b="1" dirty="0" smtClean="0">
                <a:solidFill>
                  <a:srgbClr val="083763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CA" sz="2800" b="1" dirty="0" smtClean="0">
                <a:solidFill>
                  <a:srgbClr val="083763"/>
                </a:solidFill>
                <a:ea typeface="ＭＳ Ｐゴシック" charset="-128"/>
                <a:cs typeface="ＭＳ Ｐゴシック" charset="-128"/>
              </a:rPr>
            </a:br>
            <a:r>
              <a:rPr lang="en-GB" sz="27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The engagement of the </a:t>
            </a:r>
            <a:r>
              <a:rPr lang="en-GB" sz="2700" b="1" dirty="0" err="1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Suetsugi</a:t>
            </a:r>
            <a:r>
              <a:rPr lang="en-GB" sz="27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 community </a:t>
            </a:r>
            <a:br>
              <a:rPr lang="en-GB" sz="27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endParaRPr lang="en-GB" sz="27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3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53B701C-5767-6442-B332-6628C85FEFD8}" type="slidenum">
              <a:rPr lang="fr-FR" sz="1200"/>
              <a:pPr algn="r" eaLnBrk="1" hangingPunct="1"/>
              <a:t>20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2690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r 27"/>
          <p:cNvGrpSpPr/>
          <p:nvPr/>
        </p:nvGrpSpPr>
        <p:grpSpPr>
          <a:xfrm>
            <a:off x="990600" y="990600"/>
            <a:ext cx="7086600" cy="5257801"/>
            <a:chOff x="914400" y="990600"/>
            <a:chExt cx="7086600" cy="5257801"/>
          </a:xfrm>
        </p:grpSpPr>
        <p:grpSp>
          <p:nvGrpSpPr>
            <p:cNvPr id="7" name="Grouper 6"/>
            <p:cNvGrpSpPr/>
            <p:nvPr/>
          </p:nvGrpSpPr>
          <p:grpSpPr>
            <a:xfrm>
              <a:off x="914400" y="990600"/>
              <a:ext cx="7086600" cy="5257801"/>
              <a:chOff x="1143000" y="1066800"/>
              <a:chExt cx="7086600" cy="5257801"/>
            </a:xfrm>
          </p:grpSpPr>
          <p:grpSp>
            <p:nvGrpSpPr>
              <p:cNvPr id="6" name="Grouper 5"/>
              <p:cNvGrpSpPr/>
              <p:nvPr/>
            </p:nvGrpSpPr>
            <p:grpSpPr>
              <a:xfrm>
                <a:off x="1143000" y="1066800"/>
                <a:ext cx="7086600" cy="2590800"/>
                <a:chOff x="-152400" y="1181195"/>
                <a:chExt cx="7086600" cy="2590800"/>
              </a:xfrm>
            </p:grpSpPr>
            <p:pic>
              <p:nvPicPr>
                <p:cNvPr id="56324" name="Image 9" descr="IMG_3925 - Version 2.JP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52400" y="1181195"/>
                  <a:ext cx="4386943" cy="25805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6325" name="Image 10" descr="IMG_3914 - Version 2.JPG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1000" y="1181195"/>
                  <a:ext cx="2743200" cy="2590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" name="Image 3" descr="IMG_3907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3000" y="3657601"/>
                <a:ext cx="2362200" cy="2667000"/>
              </a:xfrm>
              <a:prstGeom prst="rect">
                <a:avLst/>
              </a:prstGeom>
            </p:spPr>
          </p:pic>
          <p:pic>
            <p:nvPicPr>
              <p:cNvPr id="5" name="Image 4" descr="IMG_3912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05200" y="3657600"/>
                <a:ext cx="4724400" cy="2667000"/>
              </a:xfrm>
              <a:prstGeom prst="rect">
                <a:avLst/>
              </a:prstGeom>
            </p:spPr>
          </p:pic>
        </p:grpSp>
        <p:cxnSp>
          <p:nvCxnSpPr>
            <p:cNvPr id="3" name="Connecteur droit 2"/>
            <p:cNvCxnSpPr/>
            <p:nvPr/>
          </p:nvCxnSpPr>
          <p:spPr>
            <a:xfrm>
              <a:off x="914400" y="990600"/>
              <a:ext cx="70866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914400" y="3581400"/>
              <a:ext cx="70866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914400" y="990600"/>
              <a:ext cx="0" cy="5257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8001000" y="990600"/>
              <a:ext cx="0" cy="5257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5257800" y="990600"/>
              <a:ext cx="0" cy="2590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3276600" y="3581400"/>
              <a:ext cx="0" cy="26670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914400" y="6248400"/>
              <a:ext cx="70866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itle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CA" sz="2800" b="1" dirty="0" smtClean="0">
                <a:solidFill>
                  <a:srgbClr val="083763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CA" sz="2800" b="1" dirty="0" smtClean="0">
                <a:solidFill>
                  <a:srgbClr val="083763"/>
                </a:solidFill>
                <a:ea typeface="ＭＳ Ｐゴシック" charset="-128"/>
                <a:cs typeface="ＭＳ Ｐゴシック" charset="-128"/>
              </a:rPr>
            </a:br>
            <a:r>
              <a:rPr lang="en-GB" sz="28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The engagement of the </a:t>
            </a:r>
            <a:r>
              <a:rPr lang="en-GB" sz="2800" b="1" dirty="0" err="1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Suetsugi</a:t>
            </a:r>
            <a:r>
              <a:rPr lang="en-GB" sz="28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 community </a:t>
            </a:r>
            <a:br>
              <a:rPr lang="en-GB" sz="28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endParaRPr lang="en-GB" sz="2800" b="1" dirty="0" smtClean="0">
              <a:solidFill>
                <a:srgbClr val="08376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9D362BE-083F-8C4B-923E-C15855370829}" type="slidenum">
              <a:rPr lang="fr-FR" sz="1200"/>
              <a:pPr algn="r" eaLnBrk="1" hangingPunct="1"/>
              <a:t>21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65996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914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The management of contaminated foodstuffs </a:t>
            </a:r>
            <a:b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(ICRP 111, § 82,83)  </a:t>
            </a:r>
            <a: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/>
            </a:r>
            <a:b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endParaRPr lang="en-GB" sz="24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915400" cy="5181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2000" dirty="0" smtClean="0"/>
              <a:t>For management of the radiological quality of foodstuffs in a country with a contaminated territory, </a:t>
            </a:r>
            <a:r>
              <a:rPr lang="en-GB" sz="2000" b="1" dirty="0" smtClean="0">
                <a:solidFill>
                  <a:srgbClr val="800000"/>
                </a:solidFill>
              </a:rPr>
              <a:t>relevant stakeholders </a:t>
            </a:r>
            <a:r>
              <a:rPr lang="en-GB" sz="2000" dirty="0" smtClean="0"/>
              <a:t>(authorities, farmers’ unions, food industry, food distribution, consumer non-governmental organisations, etc.) and </a:t>
            </a:r>
            <a:r>
              <a:rPr lang="en-GB" sz="2000" b="1" dirty="0" smtClean="0">
                <a:solidFill>
                  <a:srgbClr val="800000"/>
                </a:solidFill>
              </a:rPr>
              <a:t>representatives of the general population</a:t>
            </a:r>
            <a:r>
              <a:rPr lang="en-GB" sz="2000" dirty="0" smtClean="0"/>
              <a:t> should be involved in deciding whether individual preferences of the consumers should outweigh the need to maintain agricultural production, rehabilitation of rural areas, and a </a:t>
            </a:r>
            <a:r>
              <a:rPr lang="en-GB" sz="2000" b="1" dirty="0" smtClean="0">
                <a:solidFill>
                  <a:srgbClr val="800000"/>
                </a:solidFill>
              </a:rPr>
              <a:t>decent living for the affected local community</a:t>
            </a:r>
            <a:r>
              <a:rPr lang="en-GB" sz="2000" dirty="0" smtClean="0"/>
              <a:t>. A thorough debate at national level is necessary to achieve a certain </a:t>
            </a:r>
            <a:r>
              <a:rPr lang="en-GB" sz="2000" dirty="0" smtClean="0">
                <a:solidFill>
                  <a:srgbClr val="000000"/>
                </a:solidFill>
              </a:rPr>
              <a:t>degree of </a:t>
            </a:r>
            <a:r>
              <a:rPr lang="en-GB" sz="2000" b="1" dirty="0" smtClean="0">
                <a:solidFill>
                  <a:srgbClr val="800000"/>
                </a:solidFill>
              </a:rPr>
              <a:t>solidarity</a:t>
            </a:r>
            <a:r>
              <a:rPr lang="en-GB" sz="2000" dirty="0" smtClean="0">
                <a:solidFill>
                  <a:srgbClr val="000000"/>
                </a:solidFill>
              </a:rPr>
              <a:t> within the country</a:t>
            </a:r>
            <a:r>
              <a:rPr lang="en-GB" sz="2000" dirty="0" smtClean="0"/>
              <a:t> (ICRP 111, § 84).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000" dirty="0" smtClean="0"/>
          </a:p>
          <a:p>
            <a:pPr>
              <a:lnSpc>
                <a:spcPct val="110000"/>
              </a:lnSpc>
            </a:pPr>
            <a:r>
              <a:rPr lang="en-GB" sz="2000" dirty="0" smtClean="0"/>
              <a:t>The restoration and maintenance of </a:t>
            </a:r>
            <a:r>
              <a:rPr lang="en-GB" sz="2000" b="1" dirty="0" smtClean="0">
                <a:solidFill>
                  <a:srgbClr val="800000"/>
                </a:solidFill>
              </a:rPr>
              <a:t>consumer confidence </a:t>
            </a:r>
            <a:r>
              <a:rPr lang="en-GB" sz="2000" dirty="0" smtClean="0"/>
              <a:t>is of prime importance in the management of contaminated foodstuffs. </a:t>
            </a:r>
            <a:r>
              <a:rPr lang="en-GB" sz="2000" b="1" dirty="0" smtClean="0">
                <a:solidFill>
                  <a:srgbClr val="800000"/>
                </a:solidFill>
              </a:rPr>
              <a:t>Traceability</a:t>
            </a:r>
            <a:r>
              <a:rPr lang="en-GB" sz="2000" dirty="0" smtClean="0"/>
              <a:t> of food is an important factor in consumer preferences. The Commission views the mention of the </a:t>
            </a:r>
            <a:r>
              <a:rPr lang="en-GB" sz="2000" b="1" dirty="0" smtClean="0">
                <a:solidFill>
                  <a:srgbClr val="800000"/>
                </a:solidFill>
              </a:rPr>
              <a:t>region of origin on foodstuff labels </a:t>
            </a:r>
            <a:r>
              <a:rPr lang="en-GB" sz="2000" dirty="0" smtClean="0"/>
              <a:t>as a sufficient indicator for marketing purposes (ICRP 111, § 90).</a:t>
            </a:r>
            <a:endParaRPr lang="en-GB" sz="2000" dirty="0">
              <a:latin typeface="Arial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22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9633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2" name="Grouper 38911"/>
          <p:cNvGrpSpPr/>
          <p:nvPr/>
        </p:nvGrpSpPr>
        <p:grpSpPr>
          <a:xfrm>
            <a:off x="1143000" y="1143000"/>
            <a:ext cx="6934200" cy="5181600"/>
            <a:chOff x="1066800" y="1143000"/>
            <a:chExt cx="6934200" cy="5181600"/>
          </a:xfrm>
        </p:grpSpPr>
        <p:grpSp>
          <p:nvGrpSpPr>
            <p:cNvPr id="3" name="Grouper 2"/>
            <p:cNvGrpSpPr/>
            <p:nvPr/>
          </p:nvGrpSpPr>
          <p:grpSpPr>
            <a:xfrm>
              <a:off x="1066800" y="1143000"/>
              <a:ext cx="6934199" cy="5181600"/>
              <a:chOff x="914400" y="1143000"/>
              <a:chExt cx="6934199" cy="5181600"/>
            </a:xfrm>
          </p:grpSpPr>
          <p:grpSp>
            <p:nvGrpSpPr>
              <p:cNvPr id="33795" name="Grouper 12"/>
              <p:cNvGrpSpPr>
                <a:grpSpLocks/>
              </p:cNvGrpSpPr>
              <p:nvPr/>
            </p:nvGrpSpPr>
            <p:grpSpPr bwMode="auto">
              <a:xfrm>
                <a:off x="914400" y="1143000"/>
                <a:ext cx="6908438" cy="5180495"/>
                <a:chOff x="635000" y="914400"/>
                <a:chExt cx="7110883" cy="5335137"/>
              </a:xfrm>
            </p:grpSpPr>
            <p:pic>
              <p:nvPicPr>
                <p:cNvPr id="33796" name="Image 8" descr="IMG_3646.jp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5000" y="914400"/>
                  <a:ext cx="3556000" cy="2667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797" name="Image 9" descr="IMG_3725.jpg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4483" y="914400"/>
                  <a:ext cx="3581400" cy="27466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799" name="Image 11" descr="IMG_3722.jp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5000" y="3582537"/>
                  <a:ext cx="3581400" cy="2667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" name="Image 9" descr="IMG_2892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400" y="3657600"/>
                <a:ext cx="3505199" cy="2667000"/>
              </a:xfrm>
              <a:prstGeom prst="rect">
                <a:avLst/>
              </a:prstGeom>
            </p:spPr>
          </p:pic>
        </p:grpSp>
        <p:cxnSp>
          <p:nvCxnSpPr>
            <p:cNvPr id="5" name="Connecteur droit 4"/>
            <p:cNvCxnSpPr/>
            <p:nvPr/>
          </p:nvCxnSpPr>
          <p:spPr>
            <a:xfrm>
              <a:off x="1066800" y="1143000"/>
              <a:ext cx="69342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066800" y="3657600"/>
              <a:ext cx="6934200" cy="762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066800" y="6324600"/>
              <a:ext cx="69342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4495800" y="1143000"/>
              <a:ext cx="0" cy="51816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1066800" y="1143000"/>
              <a:ext cx="0" cy="51816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>
              <a:off x="8001000" y="1143000"/>
              <a:ext cx="0" cy="51816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/>
          <p:cNvSpPr/>
          <p:nvPr/>
        </p:nvSpPr>
        <p:spPr>
          <a:xfrm>
            <a:off x="0" y="1524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defRPr/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A dialogue between producers, distributors</a:t>
            </a:r>
            <a:b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 and consumers (July 2012)</a:t>
            </a:r>
            <a:endParaRPr lang="fr-FR" sz="2400" b="1" dirty="0">
              <a:solidFill>
                <a:srgbClr val="00005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Espace réservé du numéro de diapositive 4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A711C05-273A-194E-95D0-9EF0B05E3DCC}" type="slidenum">
              <a:rPr lang="fr-FR" sz="1200"/>
              <a:pPr algn="r" eaLnBrk="1" hangingPunct="1"/>
              <a:t>23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061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0" name="Grouper 35839"/>
          <p:cNvGrpSpPr/>
          <p:nvPr/>
        </p:nvGrpSpPr>
        <p:grpSpPr>
          <a:xfrm>
            <a:off x="990600" y="990600"/>
            <a:ext cx="7162800" cy="5334000"/>
            <a:chOff x="914400" y="990600"/>
            <a:chExt cx="7239000" cy="5410200"/>
          </a:xfrm>
        </p:grpSpPr>
        <p:grpSp>
          <p:nvGrpSpPr>
            <p:cNvPr id="5" name="Grouper 4"/>
            <p:cNvGrpSpPr/>
            <p:nvPr/>
          </p:nvGrpSpPr>
          <p:grpSpPr>
            <a:xfrm>
              <a:off x="914400" y="990600"/>
              <a:ext cx="7239000" cy="5410200"/>
              <a:chOff x="914400" y="990600"/>
              <a:chExt cx="7239000" cy="5410200"/>
            </a:xfrm>
          </p:grpSpPr>
          <p:grpSp>
            <p:nvGrpSpPr>
              <p:cNvPr id="35843" name="Grouper 14"/>
              <p:cNvGrpSpPr>
                <a:grpSpLocks/>
              </p:cNvGrpSpPr>
              <p:nvPr/>
            </p:nvGrpSpPr>
            <p:grpSpPr bwMode="auto">
              <a:xfrm>
                <a:off x="914400" y="990600"/>
                <a:ext cx="7239000" cy="5410200"/>
                <a:chOff x="838200" y="762000"/>
                <a:chExt cx="7389291" cy="5638800"/>
              </a:xfrm>
            </p:grpSpPr>
            <p:pic>
              <p:nvPicPr>
                <p:cNvPr id="35844" name="Image 8" descr="IMG_3727.jp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8200" y="762000"/>
                  <a:ext cx="3725333" cy="2794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845" name="Image 9" descr="IMG_3685.jpg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8200" y="3581400"/>
                  <a:ext cx="3733800" cy="2819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847" name="Image 12" descr="IMG_3706.jp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581400"/>
                  <a:ext cx="3655491" cy="2819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" name="Image 3" descr="IMG_3648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990600"/>
                <a:ext cx="3581400" cy="2686050"/>
              </a:xfrm>
              <a:prstGeom prst="rect">
                <a:avLst/>
              </a:prstGeom>
            </p:spPr>
          </p:pic>
        </p:grpSp>
        <p:cxnSp>
          <p:nvCxnSpPr>
            <p:cNvPr id="3" name="Connecteur droit 2"/>
            <p:cNvCxnSpPr/>
            <p:nvPr/>
          </p:nvCxnSpPr>
          <p:spPr>
            <a:xfrm>
              <a:off x="914400" y="990600"/>
              <a:ext cx="0" cy="54102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>
              <a:off x="8153400" y="990600"/>
              <a:ext cx="0" cy="5410200"/>
            </a:xfrm>
            <a:prstGeom prst="line">
              <a:avLst/>
            </a:prstGeom>
            <a:ln w="28575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4572000" y="990600"/>
              <a:ext cx="0" cy="5410200"/>
            </a:xfrm>
            <a:prstGeom prst="line">
              <a:avLst/>
            </a:prstGeom>
            <a:ln w="19050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914400" y="990600"/>
              <a:ext cx="7239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914400" y="6400800"/>
              <a:ext cx="72390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914400" y="3657600"/>
              <a:ext cx="72390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>
              <a:off x="4572000" y="990600"/>
              <a:ext cx="0" cy="54102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0" y="-25400"/>
            <a:ext cx="9144000" cy="9398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A dialogue between producers, distributors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 and consumers (July 2012)</a:t>
            </a:r>
            <a:endParaRPr lang="en-GB" sz="2400" b="1" dirty="0">
              <a:solidFill>
                <a:srgbClr val="00005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Espace réservé du numéro de diapositive 4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23AB905-3F0F-4840-85BC-DEECDE91802A}" type="slidenum">
              <a:rPr lang="fr-FR" sz="1200"/>
              <a:pPr algn="r" eaLnBrk="1" hangingPunct="1"/>
              <a:t>24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350021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066800"/>
          </a:xfrm>
        </p:spPr>
        <p:txBody>
          <a:bodyPr/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11" charset="0"/>
                <a:ea typeface="Arial" pitchFamily="-111" charset="0"/>
                <a:cs typeface="Arial" pitchFamily="-111" charset="0"/>
              </a:rPr>
              <a:t>Recommendations of the dialogue </a:t>
            </a:r>
          </a:p>
        </p:txBody>
      </p:sp>
      <p:sp>
        <p:nvSpPr>
          <p:cNvPr id="39938" name="Espace réservé du numéro de diapositive 4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EC17084-CC73-B64D-B543-23C07786A850}" type="slidenum">
              <a:rPr lang="fr-FR" sz="1200"/>
              <a:pPr algn="r" eaLnBrk="1" hangingPunct="1"/>
              <a:t>25</a:t>
            </a:fld>
            <a:endParaRPr lang="fr-FR" sz="1200"/>
          </a:p>
        </p:txBody>
      </p:sp>
      <p:sp>
        <p:nvSpPr>
          <p:cNvPr id="39939" name="Content Placeholder 5"/>
          <p:cNvSpPr>
            <a:spLocks noGrp="1"/>
          </p:cNvSpPr>
          <p:nvPr>
            <p:ph idx="4294967295"/>
          </p:nvPr>
        </p:nvSpPr>
        <p:spPr>
          <a:xfrm>
            <a:off x="304800" y="1066800"/>
            <a:ext cx="8382000" cy="5029200"/>
          </a:xfrm>
        </p:spPr>
        <p:txBody>
          <a:bodyPr/>
          <a:lstStyle/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Continue to develop monitoring strategies and management procedures to allow farmers to control the radiological quality of their products in order 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regain confidence of consumers</a:t>
            </a:r>
            <a:endParaRPr lang="fr-FR" sz="2000" b="1" dirty="0">
              <a:solidFill>
                <a:srgbClr val="800000"/>
              </a:solidFill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Create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a forum for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permanent dialogue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between all concerned parties (producers, distributers and consumers) on the issue of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foodstuff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Continue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efforts to monitor individual internal and external exposures, and to provide information and tools in order to help people to make their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own judgments </a:t>
            </a: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Promote the involvement of parents, grand-parents and teachers 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develop radiation protection culture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among children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Strengthen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dialogue and cooperation with stakeholders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elsewhere in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Japan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 abroad </a:t>
            </a:r>
            <a:endParaRPr lang="fr-FR" sz="2000" b="1" dirty="0">
              <a:solidFill>
                <a:srgbClr val="80000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1200"/>
              </a:spcAft>
            </a:pPr>
            <a:endParaRPr lang="en-CA" sz="2000" dirty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7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54" name="Grouper 35853"/>
          <p:cNvGrpSpPr/>
          <p:nvPr/>
        </p:nvGrpSpPr>
        <p:grpSpPr>
          <a:xfrm>
            <a:off x="457200" y="1066800"/>
            <a:ext cx="8382000" cy="5181601"/>
            <a:chOff x="533400" y="1066800"/>
            <a:chExt cx="8382000" cy="5181601"/>
          </a:xfrm>
        </p:grpSpPr>
        <p:grpSp>
          <p:nvGrpSpPr>
            <p:cNvPr id="11" name="Grouper 10"/>
            <p:cNvGrpSpPr/>
            <p:nvPr/>
          </p:nvGrpSpPr>
          <p:grpSpPr>
            <a:xfrm>
              <a:off x="533400" y="1066800"/>
              <a:ext cx="8382000" cy="5181601"/>
              <a:chOff x="152400" y="1143000"/>
              <a:chExt cx="8382000" cy="5181601"/>
            </a:xfrm>
          </p:grpSpPr>
          <p:pic>
            <p:nvPicPr>
              <p:cNvPr id="2" name="Image 1" descr="IMG_3466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2400" y="1143000"/>
                <a:ext cx="1981200" cy="2648508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3" name="Image 2" descr="IMG_3473 - Version 3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2400" y="3733800"/>
                <a:ext cx="2985796" cy="2590800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7" name="Image 6" descr="IMG_4688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3600" y="1143000"/>
                <a:ext cx="3505200" cy="2590800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8" name="Image 7" descr="IMG_4676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1600" y="1143000"/>
                <a:ext cx="3352800" cy="2590800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9" name="Image 8" descr="IMG_4693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24200" y="3733800"/>
                <a:ext cx="3429000" cy="2590799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10" name="Image 9" descr="IMG_4697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53200" y="3733801"/>
                <a:ext cx="1981200" cy="2590800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</p:grpSp>
        <p:cxnSp>
          <p:nvCxnSpPr>
            <p:cNvPr id="5" name="Connecteur droit 4"/>
            <p:cNvCxnSpPr/>
            <p:nvPr/>
          </p:nvCxnSpPr>
          <p:spPr>
            <a:xfrm>
              <a:off x="2514600" y="1066800"/>
              <a:ext cx="0" cy="25908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5562600" y="1066800"/>
              <a:ext cx="0" cy="25908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533400" y="3657600"/>
              <a:ext cx="8382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533400" y="1066800"/>
              <a:ext cx="8382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3505200" y="3657600"/>
              <a:ext cx="0" cy="25908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6934200" y="3657600"/>
              <a:ext cx="0" cy="25908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40" name="Connecteur droit 35839"/>
            <p:cNvCxnSpPr/>
            <p:nvPr/>
          </p:nvCxnSpPr>
          <p:spPr>
            <a:xfrm>
              <a:off x="533400" y="1066800"/>
              <a:ext cx="0" cy="51816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44" name="Connecteur droit 35843"/>
            <p:cNvCxnSpPr/>
            <p:nvPr/>
          </p:nvCxnSpPr>
          <p:spPr>
            <a:xfrm>
              <a:off x="8915400" y="1066800"/>
              <a:ext cx="0" cy="51816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47" name="Connecteur droit 35846"/>
            <p:cNvCxnSpPr/>
            <p:nvPr/>
          </p:nvCxnSpPr>
          <p:spPr>
            <a:xfrm>
              <a:off x="533400" y="6248400"/>
              <a:ext cx="8382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Espace réservé du numéro de diapositive 4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23AB905-3F0F-4840-85BC-DEECDE91802A}" type="slidenum">
              <a:rPr lang="fr-FR" sz="1200"/>
              <a:pPr algn="r" eaLnBrk="1" hangingPunct="1"/>
              <a:t>26</a:t>
            </a:fld>
            <a:endParaRPr lang="fr-FR" sz="1200"/>
          </a:p>
        </p:txBody>
      </p:sp>
      <p:sp>
        <p:nvSpPr>
          <p:cNvPr id="49" name="Title 1"/>
          <p:cNvSpPr>
            <a:spLocks noGrp="1"/>
          </p:cNvSpPr>
          <p:nvPr>
            <p:ph type="title"/>
          </p:nvPr>
        </p:nvSpPr>
        <p:spPr>
          <a:xfrm>
            <a:off x="0" y="-25400"/>
            <a:ext cx="9144000" cy="10160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The management of foodstuffs in Date City (October 2012)</a:t>
            </a:r>
            <a:endParaRPr lang="en-GB" sz="2400" b="1" dirty="0">
              <a:solidFill>
                <a:srgbClr val="000053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7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 wrap="none"/>
          <a:lstStyle/>
          <a:p>
            <a:pPr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(1) 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experience over the last two years in the Fukushima Prefecture shows that the principles and advice of the Commission for post-accident recovery, although perfectible, are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globally responding to the challenges of such situations </a:t>
            </a: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and they find a resonance amongst the authorities, experts, professionals as well as the affected population</a:t>
            </a: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  <a:buNone/>
            </a:pPr>
            <a:endParaRPr lang="en-GB" sz="1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ea typeface="ＭＳ Ｐゴシック" charset="-128"/>
                <a:cs typeface="ＭＳ Ｐゴシック" charset="-128"/>
              </a:rPr>
              <a:t>It also shows </a:t>
            </a:r>
            <a:r>
              <a:rPr lang="en-GB" sz="2000" dirty="0">
                <a:ea typeface="ＭＳ Ｐゴシック" charset="-128"/>
                <a:cs typeface="ＭＳ Ｐゴシック" charset="-128"/>
              </a:rPr>
              <a:t>that there are </a:t>
            </a:r>
            <a:r>
              <a:rPr lang="en-GB" sz="2000" b="1" dirty="0">
                <a:solidFill>
                  <a:srgbClr val="800000"/>
                </a:solidFill>
                <a:ea typeface="ＭＳ Ｐゴシック" charset="-128"/>
                <a:cs typeface="ＭＳ Ｐゴシック" charset="-128"/>
              </a:rPr>
              <a:t>no significant differences between </a:t>
            </a:r>
            <a:r>
              <a:rPr lang="en-GB" sz="2000" dirty="0">
                <a:ea typeface="ＭＳ Ｐゴシック" charset="-128"/>
                <a:cs typeface="ＭＳ Ｐゴシック" charset="-128"/>
              </a:rPr>
              <a:t>the general feelings and attitudes of the affected populations </a:t>
            </a:r>
            <a:r>
              <a:rPr lang="en-GB" sz="2000" dirty="0" smtClean="0">
                <a:ea typeface="ＭＳ Ｐゴシック" charset="-128"/>
                <a:cs typeface="ＭＳ Ｐゴシック" charset="-128"/>
              </a:rPr>
              <a:t>in </a:t>
            </a:r>
            <a:r>
              <a:rPr lang="en-GB" sz="20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Fukushima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000" dirty="0" smtClean="0">
                <a:ea typeface="ＭＳ Ｐゴシック" charset="-128"/>
                <a:cs typeface="ＭＳ Ｐゴシック" charset="-128"/>
              </a:rPr>
              <a:t>and in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-128"/>
                <a:cs typeface="ＭＳ Ｐゴシック" charset="-128"/>
              </a:rPr>
              <a:t>Chernobyl </a:t>
            </a:r>
            <a:r>
              <a:rPr lang="en-GB" sz="20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with regard the situation resulting from the two accidents</a:t>
            </a:r>
            <a:endParaRPr lang="en-GB" sz="2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  <a:buNone/>
            </a:pPr>
            <a:endParaRPr lang="en-GB" sz="1000" dirty="0" smtClean="0">
              <a:solidFill>
                <a:srgbClr val="000000"/>
              </a:solidFill>
              <a:latin typeface="Arial" pitchFamily="-107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However, a quarter of century is separating the two accidents and the technical contexts are quite different particularly with the omnipresent role of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e-technology and social media</a:t>
            </a:r>
          </a:p>
        </p:txBody>
      </p:sp>
      <p:sp>
        <p:nvSpPr>
          <p:cNvPr id="4096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6DFDFBB-E4A7-2942-A3CE-F9460B2B9B0C}" type="slidenum">
              <a:rPr lang="fr-FR" sz="1200"/>
              <a:pPr algn="r"/>
              <a:t>27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87014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85800"/>
          </a:xfrm>
        </p:spPr>
        <p:txBody>
          <a:bodyPr wrap="none">
            <a:normAutofit/>
          </a:bodyPr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(2)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Aft>
                <a:spcPts val="0"/>
              </a:spcAft>
            </a:pPr>
            <a:r>
              <a:rPr lang="en-GB" sz="2000" dirty="0">
                <a:ea typeface="ＭＳ Ｐゴシック" charset="-128"/>
                <a:cs typeface="ＭＳ Ｐゴシック" charset="-128"/>
              </a:rPr>
              <a:t>This new technical context is offering opportunities for </a:t>
            </a:r>
            <a:r>
              <a:rPr lang="en-GB" sz="2000" b="1" dirty="0">
                <a:solidFill>
                  <a:srgbClr val="800000"/>
                </a:solidFill>
                <a:ea typeface="ＭＳ Ｐゴシック" charset="-128"/>
                <a:cs typeface="ＭＳ Ｐゴシック" charset="-128"/>
              </a:rPr>
              <a:t>consolidating the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-128"/>
                <a:cs typeface="ＭＳ Ｐゴシック" charset="-128"/>
              </a:rPr>
              <a:t>advice </a:t>
            </a:r>
            <a:r>
              <a:rPr lang="en-GB" sz="2000" dirty="0" smtClean="0">
                <a:ea typeface="ＭＳ Ｐゴシック" charset="-128"/>
                <a:cs typeface="ＭＳ Ｐゴシック" charset="-128"/>
              </a:rPr>
              <a:t>developed so far by ICRP, in cooperation with all those concerned: authorities, experts, professionals and the affected people</a:t>
            </a: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  <a:buNone/>
            </a:pPr>
            <a:endParaRPr lang="en-GB" sz="1000" dirty="0">
              <a:latin typeface="+mn-lt"/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However, the rehabilitation of living conditions is not only a matter for science and technology. It is also a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human problem 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calling for respecting the </a:t>
            </a:r>
            <a:r>
              <a:rPr lang="en-GB" sz="2000" dirty="0" smtClean="0">
                <a:latin typeface="+mn-lt"/>
              </a:rPr>
              <a:t>fundamental values of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prudence </a:t>
            </a:r>
            <a:r>
              <a:rPr lang="en-GB" sz="2000" dirty="0" smtClean="0">
                <a:latin typeface="+mn-lt"/>
              </a:rPr>
              <a:t>and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equity</a:t>
            </a:r>
            <a:r>
              <a:rPr lang="en-GB" sz="2000" dirty="0" smtClean="0">
                <a:latin typeface="+mn-lt"/>
              </a:rPr>
              <a:t> in the management of protection but also respecting the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dignity 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of the affected people and maintaining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solidarity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 with them</a:t>
            </a: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  <a:buNone/>
            </a:pPr>
            <a:endParaRPr lang="en-GB" sz="1000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Like Chernobyl, the Fukushima experience is demonstrating the prominent role of this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 human dimension 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rPr>
              <a:t>and the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duty for the radiation protection community </a:t>
            </a:r>
            <a:r>
              <a:rPr lang="en-GB" sz="2000" dirty="0" smtClean="0"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rPr>
              <a:t>and all relevant experts to consider it with care in the development of their advice and actions </a:t>
            </a:r>
            <a:endParaRPr lang="en-GB" sz="2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  <a:buNone/>
            </a:pPr>
            <a:endParaRPr lang="en-GB" sz="20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273050" lvl="1" indent="-273050">
              <a:spcAft>
                <a:spcPts val="1800"/>
              </a:spcAft>
              <a:buSzPct val="95000"/>
            </a:pPr>
            <a:endParaRPr lang="en-GB" sz="23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spcAft>
                <a:spcPts val="1800"/>
              </a:spcAft>
              <a:buFont typeface="Wingdings 2" pitchFamily="-107" charset="2"/>
              <a:buNone/>
            </a:pPr>
            <a:r>
              <a:rPr lang="en-GB" sz="20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 </a:t>
            </a:r>
          </a:p>
          <a:p>
            <a:endParaRPr lang="en-GB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4096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6DFDFBB-E4A7-2942-A3CE-F9460B2B9B0C}" type="slidenum">
              <a:rPr lang="fr-FR" sz="1200"/>
              <a:pPr algn="r"/>
              <a:t>28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35021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RP Logo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634" y="1905000"/>
            <a:ext cx="6678166" cy="2133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53251" name="Text Placeholder 17"/>
          <p:cNvSpPr>
            <a:spLocks noGrp="1"/>
          </p:cNvSpPr>
          <p:nvPr>
            <p:ph type="body" idx="1"/>
          </p:nvPr>
        </p:nvSpPr>
        <p:spPr>
          <a:xfrm>
            <a:off x="0" y="44958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u="sng">
                <a:latin typeface="Arial" pitchFamily="-107" charset="0"/>
                <a:ea typeface="Arial" pitchFamily="-107" charset="0"/>
                <a:cs typeface="Arial" pitchFamily="-107" charset="0"/>
              </a:rPr>
              <a:t>www.icrp.org</a:t>
            </a:r>
            <a:endParaRPr lang="en-CA" u="sng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447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2800" b="1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2800" b="1" dirty="0" smtClean="0">
                <a:ea typeface="ＭＳ Ｐゴシック" charset="-128"/>
                <a:cs typeface="ＭＳ Ｐゴシック" charset="-128"/>
              </a:rPr>
            </a:br>
            <a:r>
              <a:rPr lang="en-GB" sz="2800" b="1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2800" b="1" dirty="0" smtClean="0">
                <a:ea typeface="ＭＳ Ｐゴシック" charset="-128"/>
                <a:cs typeface="ＭＳ Ｐゴシック" charset="-128"/>
              </a:rPr>
            </a:br>
            <a:r>
              <a:rPr lang="en-GB" sz="2800" b="1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2800" b="1" dirty="0" smtClean="0">
                <a:ea typeface="ＭＳ Ｐゴシック" charset="-128"/>
                <a:cs typeface="ＭＳ Ｐゴシック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Science and values in radiological protection :</a:t>
            </a:r>
            <a:b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 long tradition </a:t>
            </a:r>
            <a:r>
              <a:rPr lang="fr-FR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fr-FR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endParaRPr lang="en-GB" sz="2700" b="1" dirty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8200" y="1600200"/>
            <a:ext cx="42672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107" charset="2"/>
              <a:buNone/>
            </a:pPr>
            <a:r>
              <a:rPr lang="en-GB" sz="2400" dirty="0">
                <a:latin typeface="Arial" pitchFamily="-107" charset="0"/>
                <a:ea typeface="Arial" pitchFamily="-107" charset="0"/>
                <a:cs typeface="Arial" pitchFamily="-107" charset="0"/>
              </a:rPr>
              <a:t>"Radiation protection is not</a:t>
            </a:r>
          </a:p>
          <a:p>
            <a:pPr eaLnBrk="1" hangingPunct="1">
              <a:lnSpc>
                <a:spcPct val="90000"/>
              </a:lnSpc>
              <a:buFont typeface="Wingdings" pitchFamily="-107" charset="2"/>
              <a:buNone/>
            </a:pPr>
            <a:r>
              <a:rPr lang="en-GB" sz="2400" dirty="0">
                <a:latin typeface="Arial" pitchFamily="-107" charset="0"/>
                <a:ea typeface="Arial" pitchFamily="-107" charset="0"/>
                <a:cs typeface="Arial" pitchFamily="-107" charset="0"/>
              </a:rPr>
              <a:t>only a matter for science. It is</a:t>
            </a:r>
          </a:p>
          <a:p>
            <a:pPr eaLnBrk="1" hangingPunct="1">
              <a:lnSpc>
                <a:spcPct val="90000"/>
              </a:lnSpc>
              <a:buFont typeface="Wingdings" pitchFamily="-107" charset="2"/>
              <a:buNone/>
            </a:pPr>
            <a:r>
              <a:rPr lang="en-GB" sz="2400" dirty="0">
                <a:latin typeface="Arial" pitchFamily="-107" charset="0"/>
                <a:ea typeface="Arial" pitchFamily="-107" charset="0"/>
                <a:cs typeface="Arial" pitchFamily="-107" charset="0"/>
              </a:rPr>
              <a:t>a problem of philosophy, and</a:t>
            </a:r>
          </a:p>
          <a:p>
            <a:pPr eaLnBrk="1" hangingPunct="1">
              <a:lnSpc>
                <a:spcPct val="90000"/>
              </a:lnSpc>
              <a:buFont typeface="Wingdings" pitchFamily="-107" charset="2"/>
              <a:buNone/>
            </a:pPr>
            <a:r>
              <a:rPr lang="en-GB" sz="2400" dirty="0">
                <a:latin typeface="Arial" pitchFamily="-107" charset="0"/>
                <a:ea typeface="Arial" pitchFamily="-107" charset="0"/>
                <a:cs typeface="Arial" pitchFamily="-107" charset="0"/>
              </a:rPr>
              <a:t>morality, and the utmost</a:t>
            </a:r>
          </a:p>
          <a:p>
            <a:pPr eaLnBrk="1" hangingPunct="1">
              <a:lnSpc>
                <a:spcPct val="90000"/>
              </a:lnSpc>
              <a:buFont typeface="Wingdings" pitchFamily="-107" charset="2"/>
              <a:buNone/>
            </a:pPr>
            <a:r>
              <a:rPr lang="en-GB" sz="2400" dirty="0">
                <a:latin typeface="Arial" pitchFamily="-107" charset="0"/>
                <a:ea typeface="Arial" pitchFamily="-107" charset="0"/>
                <a:cs typeface="Arial" pitchFamily="-107" charset="0"/>
              </a:rPr>
              <a:t>wisdom.”</a:t>
            </a:r>
          </a:p>
          <a:p>
            <a:pPr eaLnBrk="1" hangingPunct="1">
              <a:buFont typeface="Wingdings" pitchFamily="-107" charset="2"/>
              <a:buNone/>
            </a:pPr>
            <a:r>
              <a:rPr lang="en-GB" sz="2400" b="1" dirty="0" err="1">
                <a:solidFill>
                  <a:srgbClr val="083763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Lauriston</a:t>
            </a:r>
            <a:r>
              <a:rPr lang="en-GB" sz="2400" b="1" dirty="0">
                <a:solidFill>
                  <a:srgbClr val="083763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S. Taylor </a:t>
            </a:r>
            <a:r>
              <a:rPr lang="en-GB" sz="1600" b="1" dirty="0">
                <a:solidFill>
                  <a:srgbClr val="083763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(1902 </a:t>
            </a:r>
            <a:r>
              <a:rPr lang="fr-FR" sz="1600" b="1" dirty="0">
                <a:solidFill>
                  <a:srgbClr val="083763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–</a:t>
            </a:r>
            <a:r>
              <a:rPr lang="en-GB" sz="1600" b="1" dirty="0">
                <a:solidFill>
                  <a:srgbClr val="083763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2004)</a:t>
            </a:r>
          </a:p>
          <a:p>
            <a:pPr eaLnBrk="1" hangingPunct="1">
              <a:buFont typeface="Wingdings" pitchFamily="-107" charset="2"/>
              <a:buNone/>
            </a:pPr>
            <a:endParaRPr lang="en-GB" sz="800" dirty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eaLnBrk="1" hangingPunct="1">
              <a:buFont typeface="Wingdings" pitchFamily="-107" charset="2"/>
              <a:buNone/>
            </a:pP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The Philosophy Underlying</a:t>
            </a:r>
          </a:p>
          <a:p>
            <a:pPr eaLnBrk="1" hangingPunct="1">
              <a:buFont typeface="Wingdings" pitchFamily="-107" charset="2"/>
              <a:buNone/>
            </a:pP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Radiation Protection</a:t>
            </a:r>
          </a:p>
          <a:p>
            <a:pPr eaLnBrk="1" hangingPunct="1">
              <a:lnSpc>
                <a:spcPct val="80000"/>
              </a:lnSpc>
              <a:buFont typeface="Wingdings" pitchFamily="-107" charset="2"/>
              <a:buNone/>
            </a:pP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Am. J. </a:t>
            </a:r>
            <a:r>
              <a:rPr lang="en-GB" sz="2000" dirty="0" err="1">
                <a:latin typeface="Arial" pitchFamily="-107" charset="0"/>
                <a:ea typeface="Arial" pitchFamily="-107" charset="0"/>
                <a:cs typeface="Arial" pitchFamily="-107" charset="0"/>
              </a:rPr>
              <a:t>Roent</a:t>
            </a: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. Vol. 77, N° 5,</a:t>
            </a:r>
          </a:p>
          <a:p>
            <a:pPr eaLnBrk="1" hangingPunct="1">
              <a:lnSpc>
                <a:spcPct val="80000"/>
              </a:lnSpc>
              <a:buFont typeface="Wingdings" pitchFamily="-107" charset="2"/>
              <a:buNone/>
            </a:pP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914-919, 1957</a:t>
            </a:r>
          </a:p>
          <a:p>
            <a:pPr eaLnBrk="1" hangingPunct="1">
              <a:lnSpc>
                <a:spcPct val="80000"/>
              </a:lnSpc>
              <a:buFont typeface="Wingdings" pitchFamily="-107" charset="2"/>
              <a:buNone/>
            </a:pPr>
            <a:r>
              <a:rPr lang="en-GB" sz="2000" dirty="0">
                <a:latin typeface="Arial" pitchFamily="-107" charset="0"/>
                <a:ea typeface="Arial" pitchFamily="-107" charset="0"/>
                <a:cs typeface="Arial" pitchFamily="-107" charset="0"/>
              </a:rPr>
              <a:t>From address on 7 Nov. 1956</a:t>
            </a:r>
            <a:endParaRPr lang="en-GB" dirty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pic>
        <p:nvPicPr>
          <p:cNvPr id="11268" name="Picture 4" descr="TAY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4138" y="1752600"/>
            <a:ext cx="3501650" cy="403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D3CB43-7B83-8E4A-9F7B-6F6C10948DFE}" type="slidenum">
              <a:rPr lang="fr-FR" sz="1200"/>
              <a:pPr algn="r"/>
              <a:t>3</a:t>
            </a:fld>
            <a:endParaRPr lang="fr-FR" sz="1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219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111" b="1" dirty="0" smtClean="0">
                <a:solidFill>
                  <a:srgbClr val="000051"/>
                </a:solidFill>
                <a:latin typeface="Arial" charset="0"/>
                <a:ea typeface="Times New Roman" charset="0"/>
                <a:cs typeface="Times New Roman" charset="0"/>
              </a:rPr>
              <a:t/>
            </a:r>
            <a:br>
              <a:rPr lang="en-GB" sz="3111" b="1" dirty="0" smtClean="0">
                <a:solidFill>
                  <a:srgbClr val="000051"/>
                </a:solidFill>
                <a:latin typeface="Arial" charset="0"/>
                <a:ea typeface="Times New Roman" charset="0"/>
                <a:cs typeface="Times New Roman" charset="0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three pillars of the </a:t>
            </a:r>
            <a:b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system of radiological protection </a:t>
            </a:r>
            <a:r>
              <a:rPr lang="fr-FR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fr-FR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n-GB" sz="27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</a:br>
            <a:endParaRPr lang="en-GB" sz="2700" b="1" dirty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83D329A-5503-F94F-B295-05131880547B}" type="slidenum">
              <a:rPr lang="fr-FR" sz="1200"/>
              <a:pPr algn="r"/>
              <a:t>4</a:t>
            </a:fld>
            <a:endParaRPr lang="fr-FR" sz="1200"/>
          </a:p>
        </p:txBody>
      </p:sp>
      <p:grpSp>
        <p:nvGrpSpPr>
          <p:cNvPr id="2" name="Grouper 17"/>
          <p:cNvGrpSpPr>
            <a:grpSpLocks/>
          </p:cNvGrpSpPr>
          <p:nvPr/>
        </p:nvGrpSpPr>
        <p:grpSpPr bwMode="auto">
          <a:xfrm>
            <a:off x="1143000" y="1600200"/>
            <a:ext cx="6858000" cy="4343400"/>
            <a:chOff x="1600200" y="1536700"/>
            <a:chExt cx="7086600" cy="4572000"/>
          </a:xfrm>
        </p:grpSpPr>
        <p:sp>
          <p:nvSpPr>
            <p:cNvPr id="14341" name="Rectangle 19"/>
            <p:cNvSpPr>
              <a:spLocks noChangeArrowheads="1"/>
            </p:cNvSpPr>
            <p:nvPr/>
          </p:nvSpPr>
          <p:spPr bwMode="auto">
            <a:xfrm>
              <a:off x="1600200" y="1536700"/>
              <a:ext cx="7086600" cy="4572000"/>
            </a:xfrm>
            <a:prstGeom prst="rect">
              <a:avLst/>
            </a:prstGeom>
            <a:solidFill>
              <a:srgbClr val="CCCC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b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" name="Grouper 16"/>
            <p:cNvGrpSpPr>
              <a:grpSpLocks/>
            </p:cNvGrpSpPr>
            <p:nvPr/>
          </p:nvGrpSpPr>
          <p:grpSpPr bwMode="auto">
            <a:xfrm>
              <a:off x="1981200" y="1841500"/>
              <a:ext cx="6400800" cy="4038600"/>
              <a:chOff x="1981200" y="1981200"/>
              <a:chExt cx="6400800" cy="4038600"/>
            </a:xfrm>
          </p:grpSpPr>
          <p:sp>
            <p:nvSpPr>
              <p:cNvPr id="14343" name="Ellipse 4"/>
              <p:cNvSpPr>
                <a:spLocks noChangeArrowheads="1"/>
              </p:cNvSpPr>
              <p:nvPr/>
            </p:nvSpPr>
            <p:spPr bwMode="auto">
              <a:xfrm>
                <a:off x="4038600" y="3124200"/>
                <a:ext cx="2362200" cy="1371600"/>
              </a:xfrm>
              <a:prstGeom prst="ellipse">
                <a:avLst/>
              </a:prstGeom>
              <a:solidFill>
                <a:srgbClr val="FFFFDC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b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4" name="Rectangle 5"/>
              <p:cNvSpPr>
                <a:spLocks noChangeArrowheads="1"/>
              </p:cNvSpPr>
              <p:nvPr/>
            </p:nvSpPr>
            <p:spPr bwMode="auto">
              <a:xfrm>
                <a:off x="1981200" y="1981200"/>
                <a:ext cx="1905000" cy="990600"/>
              </a:xfrm>
              <a:prstGeom prst="rect">
                <a:avLst/>
              </a:prstGeom>
              <a:solidFill>
                <a:srgbClr val="DBF5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b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5" name="Rectangle 6"/>
              <p:cNvSpPr>
                <a:spLocks noChangeArrowheads="1"/>
              </p:cNvSpPr>
              <p:nvPr/>
            </p:nvSpPr>
            <p:spPr bwMode="auto">
              <a:xfrm>
                <a:off x="4038600" y="5029200"/>
                <a:ext cx="2362200" cy="990600"/>
              </a:xfrm>
              <a:prstGeom prst="rect">
                <a:avLst/>
              </a:prstGeom>
              <a:solidFill>
                <a:srgbClr val="DBF5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b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6" name="Rectangle 7"/>
              <p:cNvSpPr>
                <a:spLocks noChangeArrowheads="1"/>
              </p:cNvSpPr>
              <p:nvPr/>
            </p:nvSpPr>
            <p:spPr bwMode="auto">
              <a:xfrm>
                <a:off x="6477000" y="1981200"/>
                <a:ext cx="1905000" cy="990600"/>
              </a:xfrm>
              <a:prstGeom prst="rect">
                <a:avLst/>
              </a:prstGeom>
              <a:solidFill>
                <a:srgbClr val="DBF5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b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7" name="ZoneTexte 9"/>
              <p:cNvSpPr txBox="1">
                <a:spLocks noChangeArrowheads="1"/>
              </p:cNvSpPr>
              <p:nvPr/>
            </p:nvSpPr>
            <p:spPr bwMode="auto">
              <a:xfrm>
                <a:off x="1989574" y="2133600"/>
                <a:ext cx="1868994" cy="541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2800" dirty="0"/>
                  <a:t>Science</a:t>
                </a:r>
              </a:p>
            </p:txBody>
          </p:sp>
          <p:sp>
            <p:nvSpPr>
              <p:cNvPr id="14348" name="ZoneTexte 10"/>
              <p:cNvSpPr txBox="1">
                <a:spLocks noChangeArrowheads="1"/>
              </p:cNvSpPr>
              <p:nvPr/>
            </p:nvSpPr>
            <p:spPr bwMode="auto">
              <a:xfrm>
                <a:off x="4014317" y="5181600"/>
                <a:ext cx="2414117" cy="541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2800" dirty="0" smtClean="0"/>
                  <a:t>Experience</a:t>
                </a:r>
                <a:endParaRPr lang="en-GB" sz="2800" dirty="0"/>
              </a:p>
            </p:txBody>
          </p:sp>
          <p:sp>
            <p:nvSpPr>
              <p:cNvPr id="14349" name="ZoneTexte 12"/>
              <p:cNvSpPr txBox="1">
                <a:spLocks noChangeArrowheads="1"/>
              </p:cNvSpPr>
              <p:nvPr/>
            </p:nvSpPr>
            <p:spPr bwMode="auto">
              <a:xfrm>
                <a:off x="6506308" y="2133600"/>
                <a:ext cx="1868994" cy="541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fr-FR" sz="2800" dirty="0"/>
                  <a:t>Values </a:t>
                </a:r>
              </a:p>
            </p:txBody>
          </p:sp>
          <p:sp>
            <p:nvSpPr>
              <p:cNvPr id="14350" name="ZoneTexte 13"/>
              <p:cNvSpPr txBox="1">
                <a:spLocks noChangeArrowheads="1"/>
              </p:cNvSpPr>
              <p:nvPr/>
            </p:nvSpPr>
            <p:spPr bwMode="auto">
              <a:xfrm>
                <a:off x="3962400" y="3095296"/>
                <a:ext cx="2514600" cy="1743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fr-FR" sz="2000" dirty="0" smtClean="0"/>
                  <a:t> System</a:t>
                </a:r>
              </a:p>
              <a:p>
                <a:pPr algn="ctr"/>
                <a:r>
                  <a:rPr lang="fr-FR" sz="2000" dirty="0" smtClean="0"/>
                  <a:t>of </a:t>
                </a:r>
              </a:p>
              <a:p>
                <a:pPr algn="ctr"/>
                <a:r>
                  <a:rPr lang="en-GB" sz="2000" dirty="0" smtClean="0"/>
                  <a:t>Radiological</a:t>
                </a:r>
                <a:r>
                  <a:rPr lang="fr-FR" sz="2000" dirty="0" smtClean="0"/>
                  <a:t> Protection</a:t>
                </a:r>
              </a:p>
              <a:p>
                <a:pPr algn="ctr"/>
                <a:r>
                  <a:rPr lang="fr-FR" sz="2000" dirty="0" smtClean="0"/>
                  <a:t> </a:t>
                </a:r>
                <a:r>
                  <a:rPr lang="en-GB" sz="2000" dirty="0" smtClean="0"/>
                  <a:t> </a:t>
                </a:r>
                <a:endParaRPr lang="en-GB" sz="2000" dirty="0"/>
              </a:p>
            </p:txBody>
          </p:sp>
          <p:cxnSp>
            <p:nvCxnSpPr>
              <p:cNvPr id="14351" name="Connecteur droit avec flèche 19"/>
              <p:cNvCxnSpPr>
                <a:cxnSpLocks noChangeShapeType="1"/>
              </p:cNvCxnSpPr>
              <p:nvPr/>
            </p:nvCxnSpPr>
            <p:spPr bwMode="auto">
              <a:xfrm>
                <a:off x="3886200" y="2971800"/>
                <a:ext cx="457200" cy="3810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14352" name="Connecteur droit avec flèche 22"/>
              <p:cNvCxnSpPr>
                <a:cxnSpLocks noChangeShapeType="1"/>
              </p:cNvCxnSpPr>
              <p:nvPr/>
            </p:nvCxnSpPr>
            <p:spPr bwMode="auto">
              <a:xfrm flipH="1">
                <a:off x="6088379" y="2971800"/>
                <a:ext cx="388621" cy="389021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14353" name="Connecteur droit avec flèche 23"/>
              <p:cNvCxnSpPr>
                <a:cxnSpLocks noChangeShapeType="1"/>
                <a:stCxn id="14345" idx="0"/>
                <a:endCxn id="14343" idx="4"/>
              </p:cNvCxnSpPr>
              <p:nvPr/>
            </p:nvCxnSpPr>
            <p:spPr bwMode="auto">
              <a:xfrm rot="5400000" flipH="1" flipV="1">
                <a:off x="4953000" y="4762500"/>
                <a:ext cx="533400" cy="1588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85725" y="228600"/>
            <a:ext cx="9058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eaLnBrk="0" hangingPunct="0">
              <a:defRPr/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R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elevant 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ICRP Publications </a:t>
            </a:r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9200"/>
            <a:ext cx="2513331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19200"/>
            <a:ext cx="2509077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219200"/>
            <a:ext cx="2499709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8"/>
          <p:cNvSpPr txBox="1"/>
          <p:nvPr/>
        </p:nvSpPr>
        <p:spPr>
          <a:xfrm>
            <a:off x="838200" y="5029200"/>
            <a:ext cx="2133600" cy="11430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sz="2000" i="1" dirty="0" smtClean="0"/>
              <a:t>103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Fundamental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Recommendations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3505200" y="5029200"/>
            <a:ext cx="2133600" cy="10668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sz="2000" i="1" dirty="0" smtClean="0"/>
              <a:t>109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Emergency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Situations</a:t>
            </a:r>
            <a:endParaRPr kumimoji="0" lang="en-GB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5638800" y="5029200"/>
            <a:ext cx="3429000" cy="12192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Publication </a:t>
            </a:r>
            <a:r>
              <a:rPr lang="en-US" sz="2000" i="1" dirty="0" smtClean="0"/>
              <a:t>111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Post-Accident</a:t>
            </a: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lang="en-US" sz="2000" b="1" dirty="0" smtClean="0"/>
              <a:t>Recovery</a:t>
            </a:r>
            <a:endParaRPr kumimoji="0" lang="en-GB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1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5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367804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2300" b="1" dirty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Exposure situations </a:t>
            </a:r>
          </a:p>
        </p:txBody>
      </p:sp>
      <p:sp>
        <p:nvSpPr>
          <p:cNvPr id="17411" name="ZoneTexte 8"/>
          <p:cNvSpPr txBox="1">
            <a:spLocks noChangeArrowheads="1"/>
          </p:cNvSpPr>
          <p:nvPr/>
        </p:nvSpPr>
        <p:spPr bwMode="auto">
          <a:xfrm>
            <a:off x="1371600" y="27432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endParaRPr lang="en-GB" sz="1600">
              <a:latin typeface="Constantia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609600" y="1143000"/>
            <a:ext cx="800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639763" indent="-246063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The Recommendations in Publication 103 organize radiological protection according to 3 types of exposure situations: </a:t>
            </a:r>
            <a:r>
              <a:rPr lang="en-GB" sz="2000" b="1" dirty="0" smtClean="0">
                <a:solidFill>
                  <a:srgbClr val="800000"/>
                </a:solidFill>
                <a:ea typeface="Arial" pitchFamily="-65" charset="0"/>
              </a:rPr>
              <a:t>existing, planned and emergency exposure </a:t>
            </a:r>
            <a:r>
              <a:rPr lang="en-GB" sz="2000" b="1" dirty="0">
                <a:solidFill>
                  <a:srgbClr val="800000"/>
                </a:solidFill>
                <a:ea typeface="Arial" pitchFamily="-65" charset="0"/>
              </a:rPr>
              <a:t>situations </a:t>
            </a:r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 smtClean="0">
                <a:solidFill>
                  <a:srgbClr val="000000"/>
                </a:solidFill>
                <a:ea typeface="Arial" pitchFamily="-65" charset="0"/>
              </a:rPr>
              <a:t>An </a:t>
            </a:r>
            <a:r>
              <a:rPr lang="en-GB" sz="2000" dirty="0">
                <a:solidFill>
                  <a:srgbClr val="000000"/>
                </a:solidFill>
                <a:ea typeface="Arial" pitchFamily="-65" charset="0"/>
              </a:rPr>
              <a:t>exposure situation is a process </a:t>
            </a:r>
            <a:r>
              <a:rPr lang="en-GB" sz="2000" dirty="0" smtClean="0">
                <a:solidFill>
                  <a:srgbClr val="000000"/>
                </a:solidFill>
              </a:rPr>
              <a:t>including a </a:t>
            </a:r>
            <a:r>
              <a:rPr lang="en-GB" sz="2000" dirty="0">
                <a:solidFill>
                  <a:srgbClr val="000000"/>
                </a:solidFill>
              </a:rPr>
              <a:t>natural or man-made radiation </a:t>
            </a:r>
            <a:r>
              <a:rPr lang="en-GB" sz="2000" b="1" dirty="0">
                <a:solidFill>
                  <a:srgbClr val="800000"/>
                </a:solidFill>
              </a:rPr>
              <a:t>source</a:t>
            </a:r>
            <a:r>
              <a:rPr lang="en-GB" sz="2000" dirty="0">
                <a:solidFill>
                  <a:srgbClr val="000000"/>
                </a:solidFill>
              </a:rPr>
              <a:t>, the transfer of the radiation through various </a:t>
            </a:r>
            <a:r>
              <a:rPr lang="en-GB" sz="2000" b="1" dirty="0">
                <a:solidFill>
                  <a:srgbClr val="800000"/>
                </a:solidFill>
              </a:rPr>
              <a:t>pathways</a:t>
            </a:r>
            <a:r>
              <a:rPr lang="en-GB" sz="2000" dirty="0"/>
              <a:t> and the </a:t>
            </a:r>
            <a:r>
              <a:rPr lang="en-GB" sz="2000" b="1" dirty="0">
                <a:solidFill>
                  <a:srgbClr val="800000"/>
                </a:solidFill>
              </a:rPr>
              <a:t>exposure of </a:t>
            </a:r>
            <a:r>
              <a:rPr lang="en-GB" sz="2000" b="1" dirty="0" smtClean="0">
                <a:solidFill>
                  <a:srgbClr val="800000"/>
                </a:solidFill>
              </a:rPr>
              <a:t>individuals</a:t>
            </a:r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dirty="0"/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dirty="0" smtClean="0"/>
          </a:p>
          <a:p>
            <a:pPr marL="0" indent="0"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</a:pPr>
            <a:r>
              <a:rPr lang="en-GB" sz="2000" dirty="0" smtClean="0"/>
              <a:t> </a:t>
            </a:r>
            <a:endParaRPr lang="fr-FR" sz="2000" dirty="0"/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“Protection can be achieved by taking </a:t>
            </a:r>
            <a:r>
              <a:rPr lang="en-GB" sz="2000" b="1" dirty="0">
                <a:solidFill>
                  <a:srgbClr val="800000"/>
                </a:solidFill>
                <a:ea typeface="Arial" pitchFamily="-65" charset="0"/>
              </a:rPr>
              <a:t>action at the source</a:t>
            </a:r>
            <a:r>
              <a:rPr lang="en-GB" sz="2000" dirty="0">
                <a:solidFill>
                  <a:srgbClr val="000053"/>
                </a:solidFill>
                <a:ea typeface="Arial" pitchFamily="-65" charset="0"/>
              </a:rPr>
              <a:t>, or </a:t>
            </a:r>
            <a:r>
              <a:rPr lang="en-GB" sz="2000" b="1" dirty="0">
                <a:solidFill>
                  <a:srgbClr val="800000"/>
                </a:solidFill>
                <a:ea typeface="Arial" pitchFamily="-65" charset="0"/>
              </a:rPr>
              <a:t>at points in the exposure pathways</a:t>
            </a:r>
            <a:r>
              <a:rPr lang="en-GB" sz="2000" dirty="0">
                <a:solidFill>
                  <a:srgbClr val="000053"/>
                </a:solidFill>
                <a:ea typeface="Arial" pitchFamily="-65" charset="0"/>
              </a:rPr>
              <a:t>, 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and occasionally by </a:t>
            </a:r>
            <a:r>
              <a:rPr lang="en-GB" sz="2000" b="1" dirty="0">
                <a:solidFill>
                  <a:srgbClr val="800000"/>
                </a:solidFill>
                <a:ea typeface="Arial" pitchFamily="-65" charset="0"/>
              </a:rPr>
              <a:t>modifying the location or characteristics of the exposed </a:t>
            </a:r>
            <a:r>
              <a:rPr lang="en-GB" sz="2000" b="1" dirty="0" smtClean="0">
                <a:solidFill>
                  <a:srgbClr val="800000"/>
                </a:solidFill>
                <a:ea typeface="Arial" pitchFamily="-65" charset="0"/>
              </a:rPr>
              <a:t>individuals” 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(ICRP 103, § 169)</a:t>
            </a:r>
          </a:p>
          <a:p>
            <a:pPr>
              <a:spcBef>
                <a:spcPct val="20000"/>
              </a:spcBef>
              <a:spcAft>
                <a:spcPts val="12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dirty="0">
              <a:solidFill>
                <a:srgbClr val="000053"/>
              </a:solidFill>
              <a:ea typeface="Arial" pitchFamily="-65" charset="0"/>
            </a:endParaRPr>
          </a:p>
          <a:p>
            <a:pPr lvl="1" eaLnBrk="1" hangingPunct="1">
              <a:spcAft>
                <a:spcPts val="600"/>
              </a:spcAft>
              <a:buClr>
                <a:srgbClr val="083763"/>
              </a:buClr>
              <a:buSzPct val="85000"/>
              <a:buFont typeface="Wingdings" charset="0"/>
              <a:buChar char="n"/>
            </a:pPr>
            <a:endParaRPr lang="fr-FR" sz="1600" dirty="0">
              <a:solidFill>
                <a:srgbClr val="001933"/>
              </a:solidFill>
              <a:ea typeface="ＭＳ Ｐゴシック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Clr>
                <a:srgbClr val="083763"/>
              </a:buClr>
              <a:buSzPct val="95000"/>
              <a:buFont typeface="Wingdings" charset="0"/>
              <a:buChar char="n"/>
            </a:pPr>
            <a:endParaRPr lang="fr-FR" sz="2000" i="1" dirty="0">
              <a:cs typeface="ＭＳ Ｐゴシック" charset="0"/>
            </a:endParaRPr>
          </a:p>
          <a:p>
            <a:pPr eaLnBrk="1" hangingPunct="1">
              <a:spcBef>
                <a:spcPct val="20000"/>
              </a:spcBef>
              <a:buClr>
                <a:srgbClr val="083763"/>
              </a:buClr>
              <a:buSzPct val="95000"/>
              <a:buFont typeface="Wingdings" charset="0"/>
              <a:buNone/>
            </a:pPr>
            <a:endParaRPr lang="fr-FR" sz="2000" i="1" dirty="0">
              <a:cs typeface="ＭＳ Ｐゴシック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083763"/>
              </a:buClr>
              <a:buSzPct val="85000"/>
              <a:buFont typeface="Wingdings" charset="0"/>
              <a:buChar char="n"/>
            </a:pPr>
            <a:endParaRPr lang="fr-FR" sz="1800" dirty="0"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20000"/>
              </a:spcBef>
              <a:buClr>
                <a:srgbClr val="083763"/>
              </a:buClr>
              <a:buSzPct val="95000"/>
              <a:buFont typeface="Wingdings" charset="0"/>
              <a:buNone/>
            </a:pPr>
            <a:endParaRPr lang="en-US" sz="800" dirty="0">
              <a:cs typeface="ＭＳ Ｐゴシック" charset="0"/>
            </a:endParaRPr>
          </a:p>
        </p:txBody>
      </p:sp>
      <p:grpSp>
        <p:nvGrpSpPr>
          <p:cNvPr id="13" name="Grouper 12"/>
          <p:cNvGrpSpPr/>
          <p:nvPr/>
        </p:nvGrpSpPr>
        <p:grpSpPr>
          <a:xfrm>
            <a:off x="838200" y="3505200"/>
            <a:ext cx="7315200" cy="1075765"/>
            <a:chOff x="623316" y="2819400"/>
            <a:chExt cx="8056626" cy="121920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623316" y="2819400"/>
              <a:ext cx="1891284" cy="12192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800" b="1" dirty="0">
                <a:solidFill>
                  <a:srgbClr val="800000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96462" y="2819400"/>
              <a:ext cx="1905000" cy="1219200"/>
            </a:xfrm>
            <a:prstGeom prst="rect">
              <a:avLst/>
            </a:prstGeom>
            <a:solidFill>
              <a:srgbClr val="DBF5F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800" b="1" dirty="0">
                <a:solidFill>
                  <a:srgbClr val="800000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686551" y="2819400"/>
              <a:ext cx="1993391" cy="1219200"/>
            </a:xfrm>
            <a:prstGeom prst="rect">
              <a:avLst/>
            </a:prstGeom>
            <a:solidFill>
              <a:srgbClr val="DBF5F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 b="1" dirty="0">
                <a:solidFill>
                  <a:srgbClr val="800000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7" name="Flèche vers la droite 16"/>
            <p:cNvSpPr/>
            <p:nvPr/>
          </p:nvSpPr>
          <p:spPr bwMode="auto">
            <a:xfrm>
              <a:off x="5715000" y="2971800"/>
              <a:ext cx="825500" cy="78898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8" name="Flèche vers la droite 17"/>
            <p:cNvSpPr/>
            <p:nvPr/>
          </p:nvSpPr>
          <p:spPr bwMode="auto">
            <a:xfrm>
              <a:off x="2743200" y="2971800"/>
              <a:ext cx="825500" cy="78898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1038606" y="3078480"/>
              <a:ext cx="1143000" cy="533400"/>
            </a:xfrm>
            <a:prstGeom prst="rect">
              <a:avLst/>
            </a:prstGeom>
          </p:spPr>
          <p:txBody>
            <a:bodyPr vert="horz" wrap="none" lIns="0" rIns="18288" rtlCol="0">
              <a:normAutofit/>
            </a:bodyPr>
            <a:lstStyle/>
            <a:p>
              <a:pPr marL="0" marR="45720" indent="0" algn="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  <a:buFont typeface="Wingdings 2"/>
                <a:buNone/>
                <a:tabLst/>
              </a:pPr>
              <a:r>
                <a:rPr lang="fr-FR" sz="2300" b="1" dirty="0">
                  <a:solidFill>
                    <a:srgbClr val="000053"/>
                  </a:solidFill>
                  <a:latin typeface="Arial" charset="0"/>
                  <a:ea typeface="Arial" charset="0"/>
                  <a:cs typeface="Arial" charset="0"/>
                </a:rPr>
                <a:t>Source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3862578" y="3078480"/>
              <a:ext cx="1447800" cy="609600"/>
            </a:xfrm>
            <a:prstGeom prst="rect">
              <a:avLst/>
            </a:prstGeom>
          </p:spPr>
          <p:txBody>
            <a:bodyPr vert="horz" wrap="none" lIns="0" rIns="18288" rtlCol="0">
              <a:normAutofit/>
            </a:bodyPr>
            <a:lstStyle/>
            <a:p>
              <a:pPr marL="0" marR="45720" indent="0" algn="dist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  <a:buFont typeface="Wingdings 2"/>
                <a:buNone/>
                <a:tabLst/>
              </a:pPr>
              <a:r>
                <a:rPr lang="en-US" sz="2300" b="1" dirty="0">
                  <a:solidFill>
                    <a:srgbClr val="000053"/>
                  </a:solidFill>
                  <a:latin typeface="Arial" charset="0"/>
                  <a:ea typeface="Arial" charset="0"/>
                  <a:cs typeface="Arial" charset="0"/>
                </a:rPr>
                <a:t>Pathways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6769608" y="2905759"/>
              <a:ext cx="1826410" cy="990600"/>
            </a:xfrm>
            <a:prstGeom prst="rect">
              <a:avLst/>
            </a:prstGeom>
          </p:spPr>
          <p:txBody>
            <a:bodyPr vert="horz" wrap="none" lIns="0" rIns="18288" rtlCol="0">
              <a:noAutofit/>
            </a:bodyPr>
            <a:lstStyle/>
            <a:p>
              <a:pPr marR="45720" algn="ctr" fontAlgn="auto"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</a:pPr>
              <a:r>
                <a:rPr lang="en-GB" sz="2300" b="1" dirty="0">
                  <a:solidFill>
                    <a:srgbClr val="000053"/>
                  </a:solidFill>
                  <a:latin typeface="Arial" charset="0"/>
                  <a:ea typeface="Arial" charset="0"/>
                  <a:cs typeface="Arial" charset="0"/>
                </a:rPr>
                <a:t>Exposed</a:t>
              </a:r>
            </a:p>
            <a:p>
              <a:pPr marR="45720" algn="ctr" fontAlgn="auto"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</a:pPr>
              <a:r>
                <a:rPr lang="en-GB" sz="2300" b="1" dirty="0">
                  <a:solidFill>
                    <a:srgbClr val="000053"/>
                  </a:solidFill>
                  <a:latin typeface="Arial" charset="0"/>
                  <a:ea typeface="Arial" charset="0"/>
                  <a:cs typeface="Arial" charset="0"/>
                </a:rPr>
                <a:t> individuals</a:t>
              </a:r>
            </a:p>
          </p:txBody>
        </p:sp>
      </p:grpSp>
      <p:sp>
        <p:nvSpPr>
          <p:cNvPr id="2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6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41848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The three types of exposure situations </a:t>
            </a:r>
            <a:r>
              <a:rPr lang="en-GB" sz="3200" b="1" dirty="0">
                <a:solidFill>
                  <a:srgbClr val="000058"/>
                </a:solidFill>
                <a:latin typeface="Arial" charset="0"/>
                <a:cs typeface="Arial" charset="0"/>
              </a:rPr>
              <a:t/>
            </a:r>
            <a:br>
              <a:rPr lang="en-GB" sz="3200" b="1" dirty="0">
                <a:solidFill>
                  <a:srgbClr val="000058"/>
                </a:solidFill>
                <a:latin typeface="Arial" charset="0"/>
                <a:cs typeface="Arial" charset="0"/>
              </a:rPr>
            </a:br>
            <a:r>
              <a:rPr lang="en-GB" sz="2900" dirty="0" smtClean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900" dirty="0" smtClean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1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1800" dirty="0" smtClean="0">
                <a:ea typeface="ＭＳ Ｐゴシック" charset="-128"/>
                <a:cs typeface="ＭＳ Ｐゴシック" charset="-128"/>
              </a:rPr>
            </a:br>
            <a:endParaRPr lang="en-GB" sz="1800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610600" cy="5334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000" b="1" dirty="0"/>
              <a:t>Existing exposure situations </a:t>
            </a:r>
            <a:r>
              <a:rPr lang="en-US" sz="2000" dirty="0"/>
              <a:t>: when exposures result from sources that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already exist when decisions to control them are taken</a:t>
            </a: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.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Characterization</a:t>
            </a: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/>
              <a:t>of exposures is a prerequisite to their control</a:t>
            </a:r>
          </a:p>
          <a:p>
            <a:pPr>
              <a:spcAft>
                <a:spcPts val="1200"/>
              </a:spcAft>
            </a:pPr>
            <a:r>
              <a:rPr lang="en-US" sz="2000" b="1" dirty="0"/>
              <a:t>Planned exposure situations </a:t>
            </a:r>
            <a:r>
              <a:rPr lang="en-US" sz="2000" dirty="0"/>
              <a:t>: when exposures result from the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deliberate introduction and operation of sources</a:t>
            </a:r>
            <a:r>
              <a:rPr lang="en-US" sz="2000" b="1" dirty="0">
                <a:solidFill>
                  <a:srgbClr val="000053"/>
                </a:solidFill>
                <a:latin typeface="Arial" charset="0"/>
                <a:cs typeface="Arial" charset="0"/>
              </a:rPr>
              <a:t>. </a:t>
            </a:r>
            <a:r>
              <a:rPr lang="en-US" sz="2000" dirty="0"/>
              <a:t>Exposures can be</a:t>
            </a: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anticipated and fully controlled </a:t>
            </a:r>
          </a:p>
          <a:p>
            <a:pPr>
              <a:spcAft>
                <a:spcPts val="1200"/>
              </a:spcAft>
            </a:pPr>
            <a:r>
              <a:rPr lang="en-US" sz="2000" b="1" dirty="0"/>
              <a:t>Emergency exposure situations </a:t>
            </a:r>
            <a:r>
              <a:rPr lang="en-US" sz="2000" dirty="0"/>
              <a:t>: when exposures result from the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loss of control of a planned exposure situation</a:t>
            </a: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, </a:t>
            </a:r>
            <a:r>
              <a:rPr lang="en-US" sz="2000" dirty="0"/>
              <a:t>or the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sudden irruption of an uncontrolled source</a:t>
            </a: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/>
              <a:t>(malicious act). These situations require </a:t>
            </a:r>
            <a:r>
              <a:rPr lang="en-US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urgent and timely actions</a:t>
            </a:r>
            <a:r>
              <a:rPr lang="en-US" sz="2000" dirty="0">
                <a:solidFill>
                  <a:srgbClr val="000058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/>
              <a:t>in order to prevent exposures to occur or to mitigate them</a:t>
            </a:r>
          </a:p>
          <a:p>
            <a:pPr marL="0" indent="0">
              <a:spcAft>
                <a:spcPts val="2400"/>
              </a:spcAft>
              <a:buNone/>
            </a:pP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 marL="273050" lvl="1" indent="-273050">
              <a:spcAft>
                <a:spcPts val="2400"/>
              </a:spcAft>
              <a:buSzPct val="95000"/>
              <a:buFont typeface="Wingdings 2" charset="0"/>
              <a:buNone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Times New Roman" charset="0"/>
              </a:rPr>
              <a:t>	</a:t>
            </a:r>
            <a:endParaRPr lang="en-GB" sz="2000" b="1" dirty="0">
              <a:solidFill>
                <a:srgbClr val="80000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2400"/>
              </a:spcAft>
            </a:pPr>
            <a:endParaRPr lang="en-US" sz="2000" dirty="0">
              <a:solidFill>
                <a:srgbClr val="000058"/>
              </a:solidFill>
              <a:latin typeface="Arial" charset="0"/>
              <a:cs typeface="Arial" charset="0"/>
            </a:endParaRPr>
          </a:p>
          <a:p>
            <a:pPr algn="ctr">
              <a:spcAft>
                <a:spcPts val="2400"/>
              </a:spcAft>
              <a:buFont typeface="Wingdings 2" charset="0"/>
              <a:buNone/>
            </a:pP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	</a:t>
            </a:r>
            <a:endParaRPr lang="en-GB" sz="2000" b="1" dirty="0">
              <a:latin typeface="Arial" charset="0"/>
              <a:cs typeface="Arial" charset="0"/>
            </a:endParaRPr>
          </a:p>
          <a:p>
            <a:pPr>
              <a:spcAft>
                <a:spcPts val="2400"/>
              </a:spcAft>
            </a:pP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</a:pP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</a:pP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  <a:buFont typeface="Wingdings 2" charset="0"/>
              <a:buNone/>
            </a:pPr>
            <a:r>
              <a:rPr lang="en-US" sz="2400" dirty="0">
                <a:solidFill>
                  <a:srgbClr val="000053"/>
                </a:solidFill>
                <a:latin typeface="Arial" charset="0"/>
                <a:cs typeface="Arial" charset="0"/>
              </a:rPr>
              <a:t>	</a:t>
            </a:r>
          </a:p>
          <a:p>
            <a:pPr>
              <a:spcAft>
                <a:spcPts val="3000"/>
              </a:spcAft>
              <a:buFont typeface="Wingdings 2" charset="0"/>
              <a:buNone/>
            </a:pPr>
            <a:r>
              <a:rPr lang="en-US" sz="2000" dirty="0">
                <a:solidFill>
                  <a:srgbClr val="000053"/>
                </a:solidFill>
                <a:latin typeface="Arial" charset="0"/>
                <a:cs typeface="Arial" charset="0"/>
              </a:rPr>
              <a:t> </a:t>
            </a:r>
            <a:endParaRPr lang="en-GB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  <a:buFont typeface="Wingdings 2" charset="0"/>
              <a:buNone/>
            </a:pPr>
            <a:r>
              <a:rPr lang="en-GB" sz="2000" dirty="0">
                <a:latin typeface="Arial" charset="0"/>
                <a:cs typeface="ＭＳ Ｐゴシック" charset="0"/>
              </a:rPr>
              <a:t>	</a:t>
            </a: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  <a:buFont typeface="Wingdings 2" charset="0"/>
              <a:buNone/>
            </a:pPr>
            <a:endParaRPr lang="en-US" sz="2000" dirty="0">
              <a:solidFill>
                <a:srgbClr val="000053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</a:pPr>
            <a:endParaRPr lang="en-US" sz="2000" b="1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>
              <a:spcAft>
                <a:spcPts val="3000"/>
              </a:spcAft>
            </a:pPr>
            <a:endParaRPr lang="en-US" sz="1600" dirty="0">
              <a:solidFill>
                <a:srgbClr val="001933"/>
              </a:solidFill>
              <a:latin typeface="Arial" charset="0"/>
              <a:cs typeface="Times New Roman" charset="0"/>
            </a:endParaRPr>
          </a:p>
          <a:p>
            <a:pPr marL="273050" lvl="1" indent="-273050" eaLnBrk="1" hangingPunct="1">
              <a:spcBef>
                <a:spcPct val="0"/>
              </a:spcBef>
              <a:spcAft>
                <a:spcPts val="3000"/>
              </a:spcAft>
              <a:buFont typeface="Wingdings" charset="0"/>
              <a:buChar char="n"/>
            </a:pPr>
            <a:endParaRPr lang="fr-FR" sz="1600" dirty="0">
              <a:solidFill>
                <a:srgbClr val="001933"/>
              </a:solidFill>
              <a:latin typeface="Arial" charset="0"/>
              <a:ea typeface="ＭＳ Ｐゴシック" charset="0"/>
              <a:cs typeface="Times New Roman" charset="0"/>
            </a:endParaRPr>
          </a:p>
          <a:p>
            <a:pPr eaLnBrk="1" hangingPunct="1">
              <a:spcAft>
                <a:spcPts val="3000"/>
              </a:spcAft>
              <a:buFont typeface="Wingdings" charset="0"/>
              <a:buChar char="n"/>
            </a:pPr>
            <a:endParaRPr lang="fr-FR" sz="2000" i="1" dirty="0">
              <a:latin typeface="Arial" charset="0"/>
              <a:cs typeface="ＭＳ Ｐゴシック" charset="0"/>
            </a:endParaRPr>
          </a:p>
          <a:p>
            <a:pPr eaLnBrk="1" hangingPunct="1">
              <a:spcAft>
                <a:spcPts val="3000"/>
              </a:spcAft>
              <a:buFont typeface="Wingdings" charset="0"/>
              <a:buNone/>
            </a:pPr>
            <a:endParaRPr lang="fr-FR" sz="2000" i="1" dirty="0">
              <a:latin typeface="Arial" charset="0"/>
              <a:cs typeface="ＭＳ Ｐゴシック" charset="0"/>
            </a:endParaRPr>
          </a:p>
          <a:p>
            <a:pPr marL="273050" lvl="1" indent="-273050" eaLnBrk="1" hangingPunct="1">
              <a:spcAft>
                <a:spcPts val="3000"/>
              </a:spcAft>
              <a:buFont typeface="Wingdings" charset="0"/>
              <a:buChar char="n"/>
            </a:pPr>
            <a:endParaRPr lang="fr-FR" sz="1800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spcAft>
                <a:spcPts val="3000"/>
              </a:spcAft>
              <a:buFont typeface="Wingdings" charset="0"/>
              <a:buNone/>
            </a:pPr>
            <a:endParaRPr lang="en-US" sz="800" dirty="0">
              <a:latin typeface="Arial" charset="0"/>
              <a:cs typeface="ＭＳ Ｐゴシック" charset="0"/>
            </a:endParaRPr>
          </a:p>
        </p:txBody>
      </p:sp>
      <p:sp>
        <p:nvSpPr>
          <p:cNvPr id="1946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E7B5E51C-A767-FF49-A5AD-7C1E9EDC27B1}" type="slidenum">
              <a:rPr lang="fr-FR" sz="1200"/>
              <a:pPr algn="r" eaLnBrk="1" hangingPunct="1"/>
              <a:t>7</a:t>
            </a:fld>
            <a:endParaRPr lang="fr-FR" sz="1200"/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33400" y="5105400"/>
            <a:ext cx="80010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marL="0" lvl="1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CA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The Commission defines long term exposures resulting</a:t>
            </a:r>
          </a:p>
          <a:p>
            <a:pPr marL="0" lvl="1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CA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 from a nuclear accident as an existing exposure situation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8365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eaLnBrk="0" hangingPunct="0">
              <a:defRPr/>
            </a:pPr>
            <a:r>
              <a:rPr lang="en-GB" sz="23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The objective of protection </a:t>
            </a:r>
            <a:endParaRPr lang="en-GB" sz="2300" b="1" dirty="0">
              <a:solidFill>
                <a:srgbClr val="00005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81000" y="914400"/>
            <a:ext cx="8458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marL="273050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r>
              <a:rPr lang="en-GB" sz="2000" dirty="0" smtClean="0">
                <a:latin typeface="Arial" pitchFamily="34" charset="0"/>
                <a:ea typeface="Arial" pitchFamily="-65" charset="0"/>
                <a:cs typeface="Arial" pitchFamily="34" charset="0"/>
              </a:rPr>
              <a:t>The 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Commission’s system of radiological protection aims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Arial" pitchFamily="34" charset="0"/>
              </a:rPr>
              <a:t>…to 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manage and control exposures to ionizing radiation so that </a:t>
            </a:r>
            <a:r>
              <a:rPr lang="en-GB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deterministic effects are prevented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, and the risks of </a:t>
            </a:r>
            <a:r>
              <a:rPr lang="en-GB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stochastic effects are reduced to the extent reasonably </a:t>
            </a:r>
            <a:r>
              <a:rPr lang="en-GB" sz="2000" b="1" dirty="0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achievable 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Arial" pitchFamily="34" charset="0"/>
              </a:rPr>
              <a:t>(</a:t>
            </a:r>
            <a:r>
              <a:rPr lang="en-GB" sz="2000" dirty="0">
                <a:latin typeface="Arial" pitchFamily="34" charset="0"/>
                <a:ea typeface="Arial" pitchFamily="-65" charset="0"/>
                <a:cs typeface="Arial" pitchFamily="34" charset="0"/>
              </a:rPr>
              <a:t>ICRP 103, § 29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Arial" pitchFamily="34" charset="0"/>
              </a:rPr>
              <a:t>)</a:t>
            </a:r>
          </a:p>
          <a:p>
            <a:pPr marL="273050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r>
              <a:rPr lang="en-CA" sz="2000" dirty="0" smtClean="0">
                <a:latin typeface="Arial" pitchFamily="34" charset="0"/>
                <a:ea typeface="Arial" pitchFamily="-65" charset="0"/>
                <a:cs typeface="Arial" pitchFamily="34" charset="0"/>
              </a:rPr>
              <a:t>The primary </a:t>
            </a:r>
            <a:r>
              <a:rPr lang="en-CA" sz="2000" dirty="0">
                <a:latin typeface="Arial" pitchFamily="34" charset="0"/>
                <a:ea typeface="Arial" pitchFamily="-65" charset="0"/>
                <a:cs typeface="Arial" pitchFamily="34" charset="0"/>
              </a:rPr>
              <a:t>objective is </a:t>
            </a:r>
            <a:r>
              <a:rPr lang="en-CA" sz="2000">
                <a:latin typeface="Arial" pitchFamily="34" charset="0"/>
                <a:ea typeface="Arial" pitchFamily="-65" charset="0"/>
                <a:cs typeface="Arial" pitchFamily="34" charset="0"/>
              </a:rPr>
              <a:t>to </a:t>
            </a:r>
            <a:r>
              <a:rPr lang="en-CA" sz="2000" b="1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to </a:t>
            </a:r>
            <a:r>
              <a:rPr lang="en-CA" sz="2000" b="1" dirty="0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maintain exposure </a:t>
            </a:r>
            <a:r>
              <a:rPr lang="en-CA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below 100 </a:t>
            </a:r>
            <a:r>
              <a:rPr lang="en-CA" sz="2000" b="1" dirty="0" err="1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mSv</a:t>
            </a:r>
            <a:r>
              <a:rPr lang="en-CA" sz="2000" b="1" dirty="0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 : </a:t>
            </a:r>
            <a:r>
              <a:rPr lang="en-GB" sz="2000" dirty="0" smtClean="0"/>
              <a:t>“</a:t>
            </a:r>
            <a:r>
              <a:rPr lang="en-GB" sz="2000" dirty="0"/>
              <a:t>At doses higher than 100 </a:t>
            </a:r>
            <a:r>
              <a:rPr lang="en-GB" sz="2000" dirty="0" err="1"/>
              <a:t>mSv</a:t>
            </a:r>
            <a:r>
              <a:rPr lang="en-GB" sz="2000" dirty="0"/>
              <a:t>, there is an increased likelihood of </a:t>
            </a:r>
            <a:r>
              <a:rPr lang="en-GB" sz="2000" dirty="0" smtClean="0"/>
              <a:t>deterministic </a:t>
            </a:r>
            <a:r>
              <a:rPr lang="en-GB" sz="2000" dirty="0"/>
              <a:t>effects and a significant risk of cancer” </a:t>
            </a:r>
            <a:r>
              <a:rPr lang="en-CA" sz="2000" dirty="0" smtClean="0"/>
              <a:t>(</a:t>
            </a:r>
            <a:r>
              <a:rPr lang="en-CA" sz="2000" dirty="0"/>
              <a:t>ICRP 103, § 236</a:t>
            </a:r>
            <a:r>
              <a:rPr lang="en-CA" sz="2000" dirty="0" smtClean="0"/>
              <a:t>)</a:t>
            </a: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 marL="273050" lvl="2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Commission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provides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dose scale </a:t>
            </a:r>
            <a:r>
              <a:rPr lang="en-GB" sz="20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elated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to the tolerability of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risk)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with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three bands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in order to select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individual dose restrictions 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(dose constraints and reference </a:t>
            </a: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levels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) to be applied in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optimisation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process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to reduce and maintain exposure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as low as reasonably achievable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taking into account economic and societal factors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(Prudent attitude)</a:t>
            </a:r>
          </a:p>
          <a:p>
            <a:pPr marL="273050" lvl="2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endParaRPr lang="en-CA" sz="2000" dirty="0">
              <a:latin typeface="Arial" pitchFamily="34" charset="0"/>
              <a:ea typeface="Arial" pitchFamily="-65" charset="0"/>
              <a:cs typeface="Arial" pitchFamily="34" charset="0"/>
            </a:endParaRPr>
          </a:p>
          <a:p>
            <a:pPr marL="273050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endParaRPr lang="en-GB" sz="2000" dirty="0">
              <a:latin typeface="Arial" pitchFamily="34" charset="0"/>
              <a:ea typeface="Arial" pitchFamily="-65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defRPr/>
            </a:pPr>
            <a:endParaRPr lang="en-GB" sz="2000" dirty="0">
              <a:latin typeface="Arial" pitchFamily="34" charset="0"/>
              <a:ea typeface="Arial" pitchFamily="-65" charset="0"/>
              <a:cs typeface="Arial" pitchFamily="34" charset="0"/>
            </a:endParaRPr>
          </a:p>
          <a:p>
            <a:pPr marL="273050" indent="-27305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33" charset="2"/>
              <a:buChar char=""/>
              <a:defRPr/>
            </a:pPr>
            <a:endParaRPr lang="en-GB" sz="2000" dirty="0">
              <a:latin typeface="Arial" pitchFamily="34" charset="0"/>
              <a:ea typeface="Arial" pitchFamily="-65" charset="0"/>
              <a:cs typeface="Arial" pitchFamily="34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8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228197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Reference levels to manage</a:t>
            </a:r>
            <a:b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</a:b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 a nuclear accident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648200"/>
          </a:xfrm>
        </p:spPr>
        <p:txBody>
          <a:bodyPr>
            <a:normAutofit/>
          </a:bodyPr>
          <a:lstStyle/>
          <a:p>
            <a:pPr marL="457200" lvl="1" indent="-457200">
              <a:spcAft>
                <a:spcPts val="1200"/>
              </a:spcAft>
              <a:buSzPct val="95000"/>
            </a:pPr>
            <a:r>
              <a:rPr lang="en-CA" sz="2000" dirty="0">
                <a:latin typeface="Arial" charset="0"/>
                <a:ea typeface="ＭＳ Ｐゴシック" charset="0"/>
                <a:cs typeface="ＭＳ Ｐゴシック" charset="0"/>
              </a:rPr>
              <a:t>For the protection of the public in case of a nuclear accident with potential long term consequences the Commission is recommending to select reference levels </a:t>
            </a:r>
            <a:r>
              <a:rPr lang="en-CA" sz="2000" dirty="0" smtClean="0">
                <a:latin typeface="Arial" charset="0"/>
                <a:ea typeface="ＭＳ Ｐゴシック" charset="0"/>
                <a:cs typeface="ＭＳ Ｐゴシック" charset="0"/>
              </a:rPr>
              <a:t>for implementing the optimisation principle:</a:t>
            </a:r>
            <a:endParaRPr lang="en-CA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819150" lvl="3" indent="-273050">
              <a:spcAft>
                <a:spcPts val="1200"/>
              </a:spcAft>
              <a:buSzPct val="95000"/>
            </a:pP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In the 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20–100 </a:t>
            </a:r>
            <a:r>
              <a:rPr lang="en-CA" sz="1900" b="1" dirty="0" err="1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mSv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/year </a:t>
            </a:r>
            <a:r>
              <a:rPr lang="en-CA" sz="19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band </a:t>
            </a: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for the 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emergency exposure situation </a:t>
            </a:r>
          </a:p>
          <a:p>
            <a:pPr marL="819150" lvl="3" indent="-273050">
              <a:spcAft>
                <a:spcPts val="1200"/>
              </a:spcAft>
              <a:buSzPct val="95000"/>
            </a:pP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In the 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lower part of the 1–20 </a:t>
            </a:r>
            <a:r>
              <a:rPr lang="en-CA" sz="1900" b="1" dirty="0" err="1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mSv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/year </a:t>
            </a:r>
            <a:r>
              <a:rPr lang="en-CA" sz="19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band </a:t>
            </a:r>
            <a:r>
              <a:rPr lang="en-CA" sz="1900" dirty="0" smtClean="0">
                <a:latin typeface="Arial" charset="0"/>
                <a:ea typeface="ＭＳ Ｐゴシック" charset="0"/>
                <a:cs typeface="ＭＳ Ｐゴシック" charset="0"/>
              </a:rPr>
              <a:t>with </a:t>
            </a: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long term objective </a:t>
            </a: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to reduce and maintain exposures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 below 1 </a:t>
            </a:r>
            <a:r>
              <a:rPr lang="en-CA" sz="1900" b="1" dirty="0" err="1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mSv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CA" sz="19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year </a:t>
            </a:r>
            <a:r>
              <a:rPr lang="en-CA" sz="1900" dirty="0" smtClean="0">
                <a:latin typeface="Arial" charset="0"/>
                <a:ea typeface="ＭＳ Ｐゴシック" charset="0"/>
                <a:cs typeface="ＭＳ Ｐゴシック" charset="0"/>
              </a:rPr>
              <a:t>for </a:t>
            </a:r>
            <a:r>
              <a:rPr lang="en-CA" sz="1900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CA" sz="19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existing exposure </a:t>
            </a:r>
            <a:r>
              <a:rPr lang="en-CA" sz="19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situation</a:t>
            </a:r>
            <a:r>
              <a:rPr lang="en-CA" sz="1900" dirty="0" smtClean="0">
                <a:latin typeface="Arial" charset="0"/>
                <a:ea typeface="ＭＳ Ｐゴシック" charset="0"/>
                <a:cs typeface="ＭＳ Ｐゴシック" charset="0"/>
              </a:rPr>
              <a:t> (ICRP 111, § 50)</a:t>
            </a:r>
            <a:endParaRPr lang="en-CA" sz="1900" b="1" dirty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457200" lvl="1" indent="-457200" algn="ctr">
              <a:spcAft>
                <a:spcPts val="1200"/>
              </a:spcAft>
              <a:buSzPct val="95000"/>
              <a:buFont typeface="Wingdings 2" charset="0"/>
              <a:buNone/>
            </a:pPr>
            <a:r>
              <a:rPr lang="en-CA" sz="2000" dirty="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endParaRPr lang="en-CA" sz="20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33400" y="5105400"/>
            <a:ext cx="80010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marL="0" lvl="1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CA" sz="2000" b="1" dirty="0">
                <a:latin typeface="Arial" charset="0"/>
                <a:ea typeface="ＭＳ Ｐゴシック" charset="0"/>
                <a:cs typeface="ＭＳ Ｐゴシック" charset="0"/>
              </a:rPr>
              <a:t>Authorities may select values of reference levels </a:t>
            </a:r>
            <a:r>
              <a:rPr lang="en-CA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depending</a:t>
            </a:r>
          </a:p>
          <a:p>
            <a:pPr marL="0" lvl="1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CA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CA" sz="2000" b="1" dirty="0">
                <a:latin typeface="Arial" charset="0"/>
                <a:ea typeface="ＭＳ Ｐゴシック" charset="0"/>
                <a:cs typeface="ＭＳ Ｐゴシック" charset="0"/>
              </a:rPr>
              <a:t>on the scale of the accident and the local circumstances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en-GB" sz="2000" dirty="0"/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9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162642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18607</TotalTime>
  <Words>2171</Words>
  <Application>Microsoft Macintosh PowerPoint</Application>
  <PresentationFormat>Présentation à l'écran (4:3)</PresentationFormat>
  <Paragraphs>255</Paragraphs>
  <Slides>29</Slides>
  <Notes>16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Flow</vt:lpstr>
      <vt:lpstr>Science and Values in ICRP Publication 111:  Experience from Fukushima </vt:lpstr>
      <vt:lpstr>Content</vt:lpstr>
      <vt:lpstr>   Science and values in radiological protection : a long tradition    </vt:lpstr>
      <vt:lpstr> The three pillars of the  system of radiological protection   </vt:lpstr>
      <vt:lpstr>Présentation PowerPoint</vt:lpstr>
      <vt:lpstr>Exposure situations </vt:lpstr>
      <vt:lpstr>  The three types of exposure situations    </vt:lpstr>
      <vt:lpstr>Présentation PowerPoint</vt:lpstr>
      <vt:lpstr>Reference levels to manage  a nuclear accident</vt:lpstr>
      <vt:lpstr>Transition from the emergency to the existing  exposure situation after an accident (ICRP 111, § 7 to 9)</vt:lpstr>
      <vt:lpstr>Transition from the emergency to the existing  exposure situation after an accident</vt:lpstr>
      <vt:lpstr>Transition from the emergency to the existing  exposure situation after an accident</vt:lpstr>
      <vt:lpstr>Transition from the emergency to the existing  exposure situation after an accident</vt:lpstr>
      <vt:lpstr>Lessons from Fukushima</vt:lpstr>
      <vt:lpstr>Présentation PowerPoint</vt:lpstr>
      <vt:lpstr>Typical dose distribution from caesium intake of children  in the contaminated area around Chernobyl  20 years after the accident</vt:lpstr>
      <vt:lpstr>Présentation PowerPoint</vt:lpstr>
      <vt:lpstr>Présentation PowerPoint</vt:lpstr>
      <vt:lpstr>Living in contaminated areas  </vt:lpstr>
      <vt:lpstr> The engagement of the Suetsugi community  </vt:lpstr>
      <vt:lpstr> The engagement of the Suetsugi community  </vt:lpstr>
      <vt:lpstr>The management of contaminated foodstuffs  (ICRP 111, § 82,83)   </vt:lpstr>
      <vt:lpstr>Présentation PowerPoint</vt:lpstr>
      <vt:lpstr>A dialogue between producers, distributors  and consumers (July 2012)</vt:lpstr>
      <vt:lpstr>Recommendations of the dialogue </vt:lpstr>
      <vt:lpstr>The management of foodstuffs in Date City (October 2012)</vt:lpstr>
      <vt:lpstr>Concluding remarks (1) </vt:lpstr>
      <vt:lpstr>Concluding remarks (2)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Chris</dc:creator>
  <cp:lastModifiedBy>Renate Lochard</cp:lastModifiedBy>
  <cp:revision>423</cp:revision>
  <cp:lastPrinted>2012-08-21T07:37:40Z</cp:lastPrinted>
  <dcterms:created xsi:type="dcterms:W3CDTF">2013-02-12T09:36:06Z</dcterms:created>
  <dcterms:modified xsi:type="dcterms:W3CDTF">2013-03-04T15:29:03Z</dcterms:modified>
</cp:coreProperties>
</file>